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notesSlides/notesSlide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drawings/drawing3.xml" ContentType="application/vnd.openxmlformats-officedocument.drawingml.chartshapes+xml"/>
  <Override PartName="/ppt/notesSlides/notesSlide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drawings/drawing4.xml" ContentType="application/vnd.openxmlformats-officedocument.drawingml.chartshape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notesSlides/notesSlide13.xml" ContentType="application/vnd.openxmlformats-officedocument.presentationml.notesSlide+xml"/>
  <Override PartName="/ppt/theme/themeOverride6.xml" ContentType="application/vnd.openxmlformats-officedocument.themeOverr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7.xml" ContentType="application/vnd.openxmlformats-officedocument.themeOverride+xml"/>
  <Override PartName="/ppt/drawings/drawing5.xml" ContentType="application/vnd.openxmlformats-officedocument.drawingml.chartshapes+xml"/>
  <Override PartName="/ppt/notesSlides/notesSlide16.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8.xml" ContentType="application/vnd.openxmlformats-officedocument.themeOverride+xml"/>
  <Override PartName="/ppt/drawings/drawing6.xml" ContentType="application/vnd.openxmlformats-officedocument.drawingml.chartshape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9.xml" ContentType="application/vnd.openxmlformats-officedocument.themeOverride+xml"/>
  <Override PartName="/ppt/drawings/drawing7.xml" ContentType="application/vnd.openxmlformats-officedocument.drawingml.chartshape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537" r:id="rId2"/>
    <p:sldId id="676" r:id="rId3"/>
    <p:sldId id="681" r:id="rId4"/>
    <p:sldId id="690" r:id="rId5"/>
    <p:sldId id="689" r:id="rId6"/>
    <p:sldId id="703" r:id="rId7"/>
    <p:sldId id="686" r:id="rId8"/>
    <p:sldId id="693" r:id="rId9"/>
    <p:sldId id="699" r:id="rId10"/>
    <p:sldId id="682" r:id="rId11"/>
    <p:sldId id="680" r:id="rId12"/>
    <p:sldId id="685" r:id="rId13"/>
    <p:sldId id="721" r:id="rId14"/>
    <p:sldId id="679" r:id="rId15"/>
    <p:sldId id="701" r:id="rId16"/>
    <p:sldId id="687" r:id="rId17"/>
    <p:sldId id="725" r:id="rId18"/>
    <p:sldId id="688" r:id="rId19"/>
    <p:sldId id="729" r:id="rId20"/>
    <p:sldId id="727" r:id="rId21"/>
    <p:sldId id="728" r:id="rId22"/>
    <p:sldId id="700" r:id="rId23"/>
    <p:sldId id="644" r:id="rId24"/>
  </p:sldIdLst>
  <p:sldSz cx="12192000" cy="6858000"/>
  <p:notesSz cx="6797675" cy="9926638"/>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3691" userDrawn="1">
          <p15:clr>
            <a:srgbClr val="A4A3A4"/>
          </p15:clr>
        </p15:guide>
        <p15:guide id="2" orient="horz" pos="346" userDrawn="1">
          <p15:clr>
            <a:srgbClr val="A4A3A4"/>
          </p15:clr>
        </p15:guide>
        <p15:guide id="3" orient="horz" pos="884" userDrawn="1">
          <p15:clr>
            <a:srgbClr val="A4A3A4"/>
          </p15:clr>
        </p15:guide>
        <p15:guide id="4" orient="horz" pos="657" userDrawn="1">
          <p15:clr>
            <a:srgbClr val="A4A3A4"/>
          </p15:clr>
        </p15:guide>
        <p15:guide id="5" orient="horz" pos="3918" userDrawn="1">
          <p15:clr>
            <a:srgbClr val="A4A3A4"/>
          </p15:clr>
        </p15:guide>
        <p15:guide id="6" orient="horz" pos="969" userDrawn="1">
          <p15:clr>
            <a:srgbClr val="A4A3A4"/>
          </p15:clr>
        </p15:guide>
        <p15:guide id="7" orient="horz" pos="3577" userDrawn="1">
          <p15:clr>
            <a:srgbClr val="A4A3A4"/>
          </p15:clr>
        </p15:guide>
        <p15:guide id="8" pos="513" userDrawn="1">
          <p15:clr>
            <a:srgbClr val="A4A3A4"/>
          </p15:clr>
        </p15:guide>
        <p15:guide id="9" pos="722"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4894"/>
    <a:srgbClr val="BDD7EE"/>
    <a:srgbClr val="548235"/>
    <a:srgbClr val="AFC2FF"/>
    <a:srgbClr val="4F81BD"/>
    <a:srgbClr val="CAE9F8"/>
    <a:srgbClr val="0070C4"/>
    <a:srgbClr val="FF6699"/>
    <a:srgbClr val="FAFE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ittlere Formatvorlage 3 - Akz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E3FDE45-AF77-4B5C-9715-49D594BDF05E}" styleName="Helle Formatvorlage 1 - Akz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84E427A-3D55-4303-BF80-6455036E1DE7}" styleName="Designformatvorlage 1 - Akz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EB9631B5-78F2-41C9-869B-9F39066F8104}" styleName="Mittlere Formatvorlage 3 - Akz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793" autoAdjust="0"/>
    <p:restoredTop sz="93837" autoAdjust="0"/>
  </p:normalViewPr>
  <p:slideViewPr>
    <p:cSldViewPr showGuides="1">
      <p:cViewPr varScale="1">
        <p:scale>
          <a:sx n="81" d="100"/>
          <a:sy n="81" d="100"/>
        </p:scale>
        <p:origin x="96" y="480"/>
      </p:cViewPr>
      <p:guideLst>
        <p:guide orient="horz" pos="3691"/>
        <p:guide orient="horz" pos="346"/>
        <p:guide orient="horz" pos="884"/>
        <p:guide orient="horz" pos="657"/>
        <p:guide orient="horz" pos="3918"/>
        <p:guide orient="horz" pos="969"/>
        <p:guide orient="horz" pos="3577"/>
        <p:guide pos="513"/>
        <p:guide pos="7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howGuides="1">
      <p:cViewPr varScale="1">
        <p:scale>
          <a:sx n="77" d="100"/>
          <a:sy n="77" d="100"/>
        </p:scale>
        <p:origin x="-2190" y="-90"/>
      </p:cViewPr>
      <p:guideLst>
        <p:guide orient="horz" pos="3127"/>
        <p:guide pos="2142"/>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srvfilhmdf001\Teamordner\Referat%20III%207\Finanzplanung\FPL%202022-2026\&#220;bersichten\Grafiken%20MFP%202022%20bis%202026.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2.xml"/><Relationship Id="rId4" Type="http://schemas.openxmlformats.org/officeDocument/2006/relationships/package" Target="../embeddings/Microsoft_Excel-Arbeitsblatt.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3.xml"/><Relationship Id="rId4" Type="http://schemas.openxmlformats.org/officeDocument/2006/relationships/package" Target="../embeddings/Microsoft_Excel-Arbeitsblatt1.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5" Type="http://schemas.openxmlformats.org/officeDocument/2006/relationships/chartUserShapes" Target="../drawings/drawing4.xml"/><Relationship Id="rId4" Type="http://schemas.openxmlformats.org/officeDocument/2006/relationships/package" Target="../embeddings/Microsoft_Excel-Arbeitsblatt2.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Arbeitsblatt3.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6.xml"/><Relationship Id="rId1" Type="http://schemas.microsoft.com/office/2011/relationships/chartStyle" Target="style6.xml"/><Relationship Id="rId5" Type="http://schemas.openxmlformats.org/officeDocument/2006/relationships/chartUserShapes" Target="../drawings/drawing5.xml"/><Relationship Id="rId4" Type="http://schemas.openxmlformats.org/officeDocument/2006/relationships/package" Target="../embeddings/Microsoft_Excel-Arbeitsblatt4.xlsx"/></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7.xml"/><Relationship Id="rId1" Type="http://schemas.microsoft.com/office/2011/relationships/chartStyle" Target="style7.xml"/><Relationship Id="rId5" Type="http://schemas.openxmlformats.org/officeDocument/2006/relationships/chartUserShapes" Target="../drawings/drawing6.xml"/><Relationship Id="rId4" Type="http://schemas.openxmlformats.org/officeDocument/2006/relationships/package" Target="../embeddings/Microsoft_Excel-Arbeitsblatt5.xlsx"/></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8.xml"/><Relationship Id="rId1" Type="http://schemas.microsoft.com/office/2011/relationships/chartStyle" Target="style8.xml"/><Relationship Id="rId5" Type="http://schemas.openxmlformats.org/officeDocument/2006/relationships/chartUserShapes" Target="../drawings/drawing7.xml"/><Relationship Id="rId4" Type="http://schemas.openxmlformats.org/officeDocument/2006/relationships/package" Target="../embeddings/Microsoft_Excel-Arbeitsblatt6.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652546296296297"/>
          <c:y val="9.2617929292929294E-2"/>
          <c:w val="0.85291898148148149"/>
          <c:h val="0.69046092634319078"/>
        </c:manualLayout>
      </c:layout>
      <c:barChart>
        <c:barDir val="col"/>
        <c:grouping val="stacked"/>
        <c:varyColors val="0"/>
        <c:ser>
          <c:idx val="0"/>
          <c:order val="0"/>
          <c:tx>
            <c:strRef>
              <c:f>'EP-III'!$F$61</c:f>
              <c:strCache>
                <c:ptCount val="1"/>
                <c:pt idx="0">
                  <c:v>Bund </c:v>
                </c:pt>
              </c:strCache>
            </c:strRef>
          </c:tx>
          <c:spPr>
            <a:solidFill>
              <a:srgbClr val="244894"/>
            </a:solidFill>
            <a:ln>
              <a:solidFill>
                <a:sysClr val="windowText" lastClr="000000"/>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'EP-III'!$G$60:$I$60</c:f>
              <c:numCache>
                <c:formatCode>General</c:formatCode>
                <c:ptCount val="3"/>
                <c:pt idx="0">
                  <c:v>2022</c:v>
                </c:pt>
                <c:pt idx="1">
                  <c:v>2023</c:v>
                </c:pt>
                <c:pt idx="2">
                  <c:v>2024</c:v>
                </c:pt>
              </c:numCache>
            </c:numRef>
          </c:cat>
          <c:val>
            <c:numRef>
              <c:f>'EP-III'!$G$61:$I$61</c:f>
              <c:numCache>
                <c:formatCode>#,##0.0;\-#,##0.0;\-</c:formatCode>
                <c:ptCount val="3"/>
                <c:pt idx="0">
                  <c:v>12.037000000000001</c:v>
                </c:pt>
                <c:pt idx="1">
                  <c:v>24.698</c:v>
                </c:pt>
                <c:pt idx="2">
                  <c:v>19.594999999999999</c:v>
                </c:pt>
              </c:numCache>
            </c:numRef>
          </c:val>
          <c:extLst>
            <c:ext xmlns:c16="http://schemas.microsoft.com/office/drawing/2014/chart" uri="{C3380CC4-5D6E-409C-BE32-E72D297353CC}">
              <c16:uniqueId val="{00000000-A909-4A0F-B308-AD4ED7B62D2C}"/>
            </c:ext>
          </c:extLst>
        </c:ser>
        <c:ser>
          <c:idx val="1"/>
          <c:order val="1"/>
          <c:tx>
            <c:strRef>
              <c:f>'EP-III'!$F$62</c:f>
              <c:strCache>
                <c:ptCount val="1"/>
                <c:pt idx="0">
                  <c:v>Länder (einschl. Gemeinden)</c:v>
                </c:pt>
              </c:strCache>
            </c:strRef>
          </c:tx>
          <c:spPr>
            <a:solidFill>
              <a:schemeClr val="bg1">
                <a:lumMod val="85000"/>
              </a:schemeClr>
            </a:solidFill>
            <a:ln>
              <a:solidFill>
                <a:sysClr val="windowText" lastClr="000000"/>
              </a:solidFill>
            </a:ln>
            <a:effectLst/>
          </c:spPr>
          <c:invertIfNegative val="0"/>
          <c:dLbls>
            <c:dLbl>
              <c:idx val="0"/>
              <c:layout>
                <c:manualLayout>
                  <c:x val="9.4074074074074074E-2"/>
                  <c:y val="6.2392012422594943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909-4A0F-B308-AD4ED7B62D2C}"/>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'EP-III'!$G$60:$I$60</c:f>
              <c:numCache>
                <c:formatCode>General</c:formatCode>
                <c:ptCount val="3"/>
                <c:pt idx="0">
                  <c:v>2022</c:v>
                </c:pt>
                <c:pt idx="1">
                  <c:v>2023</c:v>
                </c:pt>
                <c:pt idx="2">
                  <c:v>2024</c:v>
                </c:pt>
              </c:numCache>
            </c:numRef>
          </c:cat>
          <c:val>
            <c:numRef>
              <c:f>'EP-III'!$G$62:$I$62</c:f>
              <c:numCache>
                <c:formatCode>#,##0.0;\-#,##0.0;\-</c:formatCode>
                <c:ptCount val="3"/>
                <c:pt idx="0">
                  <c:v>1.2750000000000001</c:v>
                </c:pt>
                <c:pt idx="1">
                  <c:v>17.815999999999999</c:v>
                </c:pt>
                <c:pt idx="2">
                  <c:v>16.78</c:v>
                </c:pt>
              </c:numCache>
            </c:numRef>
          </c:val>
          <c:extLst>
            <c:ext xmlns:c16="http://schemas.microsoft.com/office/drawing/2014/chart" uri="{C3380CC4-5D6E-409C-BE32-E72D297353CC}">
              <c16:uniqueId val="{00000001-A909-4A0F-B308-AD4ED7B62D2C}"/>
            </c:ext>
          </c:extLst>
        </c:ser>
        <c:dLbls>
          <c:showLegendKey val="0"/>
          <c:showVal val="0"/>
          <c:showCatName val="0"/>
          <c:showSerName val="0"/>
          <c:showPercent val="0"/>
          <c:showBubbleSize val="0"/>
        </c:dLbls>
        <c:gapWidth val="150"/>
        <c:overlap val="100"/>
        <c:axId val="533639152"/>
        <c:axId val="533638824"/>
      </c:barChart>
      <c:catAx>
        <c:axId val="533639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de-DE"/>
          </a:p>
        </c:txPr>
        <c:crossAx val="533638824"/>
        <c:crosses val="autoZero"/>
        <c:auto val="1"/>
        <c:lblAlgn val="ctr"/>
        <c:lblOffset val="100"/>
        <c:noMultiLvlLbl val="0"/>
      </c:catAx>
      <c:valAx>
        <c:axId val="533638824"/>
        <c:scaling>
          <c:orientation val="minMax"/>
        </c:scaling>
        <c:delete val="0"/>
        <c:axPos val="l"/>
        <c:majorGridlines>
          <c:spPr>
            <a:ln w="9525" cap="flat" cmpd="sng" algn="ctr">
              <a:solidFill>
                <a:schemeClr val="tx1">
                  <a:lumMod val="15000"/>
                  <a:lumOff val="85000"/>
                </a:schemeClr>
              </a:solidFill>
              <a:round/>
            </a:ln>
            <a:effectLst/>
          </c:spPr>
        </c:majorGridlines>
        <c:numFmt formatCode="#,##0.0;\-#,##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de-DE"/>
          </a:p>
        </c:txPr>
        <c:crossAx val="5336391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de-DE"/>
        </a:p>
      </c:txPr>
    </c:legend>
    <c:plotVisOnly val="1"/>
    <c:dispBlanksAs val="gap"/>
    <c:showDLblsOverMax val="0"/>
  </c:chart>
  <c:spPr>
    <a:solidFill>
      <a:schemeClr val="bg1"/>
    </a:solidFill>
    <a:ln w="9525" cap="flat" cmpd="sng" algn="ctr">
      <a:solidFill>
        <a:sysClr val="windowText" lastClr="000000"/>
      </a:solidFill>
      <a:round/>
    </a:ln>
    <a:effectLst/>
  </c:spPr>
  <c:txPr>
    <a:bodyPr/>
    <a:lstStyle/>
    <a:p>
      <a:pPr>
        <a:defRPr/>
      </a:pPr>
      <a:endParaRPr lang="de-DE"/>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4032385341933219E-2"/>
          <c:y val="6.6096244143234548E-2"/>
          <c:w val="0.88415717171717167"/>
          <c:h val="0.8187410156207704"/>
        </c:manualLayout>
      </c:layout>
      <c:barChart>
        <c:barDir val="col"/>
        <c:grouping val="clustered"/>
        <c:varyColors val="0"/>
        <c:ser>
          <c:idx val="1"/>
          <c:order val="0"/>
          <c:spPr>
            <a:solidFill>
              <a:srgbClr val="244894"/>
            </a:solidFill>
            <a:ln>
              <a:solidFill>
                <a:sysClr val="windowText" lastClr="000000"/>
              </a:solidFill>
            </a:ln>
            <a:effectLst/>
          </c:spPr>
          <c:invertIfNegative val="0"/>
          <c:dPt>
            <c:idx val="4"/>
            <c:invertIfNegative val="0"/>
            <c:bubble3D val="0"/>
            <c:spPr>
              <a:solidFill>
                <a:schemeClr val="bg1">
                  <a:lumMod val="85000"/>
                </a:schemeClr>
              </a:solidFill>
              <a:ln>
                <a:solidFill>
                  <a:sysClr val="windowText" lastClr="000000"/>
                </a:solidFill>
              </a:ln>
              <a:effectLst/>
            </c:spPr>
            <c:extLst>
              <c:ext xmlns:c16="http://schemas.microsoft.com/office/drawing/2014/chart" uri="{C3380CC4-5D6E-409C-BE32-E72D297353CC}">
                <c16:uniqueId val="{00000001-03E0-451E-983B-2F63E871D508}"/>
              </c:ext>
            </c:extLst>
          </c:dPt>
          <c:dPt>
            <c:idx val="6"/>
            <c:invertIfNegative val="0"/>
            <c:bubble3D val="0"/>
            <c:spPr>
              <a:solidFill>
                <a:schemeClr val="bg1">
                  <a:lumMod val="85000"/>
                </a:schemeClr>
              </a:solidFill>
              <a:ln>
                <a:solidFill>
                  <a:sysClr val="windowText" lastClr="000000"/>
                </a:solidFill>
              </a:ln>
              <a:effectLst/>
            </c:spPr>
            <c:extLst>
              <c:ext xmlns:c16="http://schemas.microsoft.com/office/drawing/2014/chart" uri="{C3380CC4-5D6E-409C-BE32-E72D297353CC}">
                <c16:uniqueId val="{00000003-03E0-451E-983B-2F63E871D508}"/>
              </c:ext>
            </c:extLst>
          </c:dPt>
          <c:dLbls>
            <c:dLbl>
              <c:idx val="4"/>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extLst>
                <c:ext xmlns:c16="http://schemas.microsoft.com/office/drawing/2014/chart" uri="{C3380CC4-5D6E-409C-BE32-E72D297353CC}">
                  <c16:uniqueId val="{00000001-03E0-451E-983B-2F63E871D508}"/>
                </c:ext>
              </c:extLst>
            </c:dLbl>
            <c:dLbl>
              <c:idx val="6"/>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extLst>
                <c:ext xmlns:c16="http://schemas.microsoft.com/office/drawing/2014/chart" uri="{C3380CC4-5D6E-409C-BE32-E72D297353CC}">
                  <c16:uniqueId val="{00000003-03E0-451E-983B-2F63E871D508}"/>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244894"/>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'NKA '!$D$13:$L$13</c:f>
              <c:strCache>
                <c:ptCount val="9"/>
                <c:pt idx="0">
                  <c:v>2016</c:v>
                </c:pt>
                <c:pt idx="1">
                  <c:v>2017</c:v>
                </c:pt>
                <c:pt idx="2">
                  <c:v>2018</c:v>
                </c:pt>
                <c:pt idx="3">
                  <c:v>2019</c:v>
                </c:pt>
                <c:pt idx="4">
                  <c:v>2020*</c:v>
                </c:pt>
                <c:pt idx="5">
                  <c:v>2021*</c:v>
                </c:pt>
                <c:pt idx="6">
                  <c:v>2022</c:v>
                </c:pt>
                <c:pt idx="7">
                  <c:v>2023</c:v>
                </c:pt>
                <c:pt idx="8">
                  <c:v>2024</c:v>
                </c:pt>
              </c:strCache>
            </c:strRef>
          </c:cat>
          <c:val>
            <c:numRef>
              <c:f>'NKA '!$D$14:$L$14</c:f>
              <c:numCache>
                <c:formatCode>General</c:formatCode>
                <c:ptCount val="9"/>
                <c:pt idx="0">
                  <c:v>-200</c:v>
                </c:pt>
                <c:pt idx="1">
                  <c:v>-200</c:v>
                </c:pt>
                <c:pt idx="2">
                  <c:v>-200</c:v>
                </c:pt>
                <c:pt idx="3">
                  <c:v>-200</c:v>
                </c:pt>
                <c:pt idx="4">
                  <c:v>2304</c:v>
                </c:pt>
                <c:pt idx="5">
                  <c:v>0</c:v>
                </c:pt>
                <c:pt idx="6">
                  <c:v>987</c:v>
                </c:pt>
                <c:pt idx="7">
                  <c:v>0</c:v>
                </c:pt>
                <c:pt idx="8">
                  <c:v>-110</c:v>
                </c:pt>
              </c:numCache>
            </c:numRef>
          </c:val>
          <c:extLst>
            <c:ext xmlns:c16="http://schemas.microsoft.com/office/drawing/2014/chart" uri="{C3380CC4-5D6E-409C-BE32-E72D297353CC}">
              <c16:uniqueId val="{00000004-03E0-451E-983B-2F63E871D508}"/>
            </c:ext>
          </c:extLst>
        </c:ser>
        <c:dLbls>
          <c:showLegendKey val="0"/>
          <c:showVal val="0"/>
          <c:showCatName val="0"/>
          <c:showSerName val="0"/>
          <c:showPercent val="0"/>
          <c:showBubbleSize val="0"/>
        </c:dLbls>
        <c:gapWidth val="219"/>
        <c:overlap val="-27"/>
        <c:axId val="563101328"/>
        <c:axId val="563104280"/>
      </c:barChart>
      <c:catAx>
        <c:axId val="56310132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de-DE"/>
          </a:p>
        </c:txPr>
        <c:crossAx val="563104280"/>
        <c:crosses val="autoZero"/>
        <c:auto val="1"/>
        <c:lblAlgn val="ctr"/>
        <c:lblOffset val="100"/>
        <c:noMultiLvlLbl val="0"/>
      </c:catAx>
      <c:valAx>
        <c:axId val="56310428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crossAx val="563101328"/>
        <c:crosses val="autoZero"/>
        <c:crossBetween val="between"/>
      </c:valAx>
      <c:spPr>
        <a:noFill/>
        <a:ln>
          <a:noFill/>
        </a:ln>
        <a:effectLst/>
      </c:spPr>
    </c:plotArea>
    <c:plotVisOnly val="1"/>
    <c:dispBlanksAs val="gap"/>
    <c:showDLblsOverMax val="0"/>
  </c:chart>
  <c:spPr>
    <a:solidFill>
      <a:schemeClr val="bg1"/>
    </a:solidFill>
    <a:ln w="9525" cap="flat" cmpd="sng" algn="ctr">
      <a:solidFill>
        <a:sysClr val="windowText" lastClr="000000"/>
      </a:solidFill>
      <a:round/>
    </a:ln>
    <a:effectLst/>
  </c:spPr>
  <c:txPr>
    <a:bodyPr/>
    <a:lstStyle/>
    <a:p>
      <a:pPr>
        <a:defRPr/>
      </a:pPr>
      <a:endParaRPr lang="de-DE"/>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6188686868686868E-2"/>
          <c:y val="5.4520202020202017E-2"/>
          <c:w val="0.88970020202020206"/>
          <c:h val="0.83915454545454549"/>
        </c:manualLayout>
      </c:layout>
      <c:barChart>
        <c:barDir val="col"/>
        <c:grouping val="clustered"/>
        <c:varyColors val="0"/>
        <c:ser>
          <c:idx val="1"/>
          <c:order val="0"/>
          <c:spPr>
            <a:solidFill>
              <a:schemeClr val="accent2"/>
            </a:solidFill>
            <a:ln>
              <a:noFill/>
            </a:ln>
            <a:effectLst/>
          </c:spPr>
          <c:invertIfNegative val="0"/>
          <c:cat>
            <c:strRef>
              <c:f>'Steuereinnahmen nach LFA'!$A$6:$I$6</c:f>
              <c:strCache>
                <c:ptCount val="9"/>
                <c:pt idx="0">
                  <c:v>2016</c:v>
                </c:pt>
                <c:pt idx="1">
                  <c:v>2017</c:v>
                </c:pt>
                <c:pt idx="2">
                  <c:v>2018</c:v>
                </c:pt>
                <c:pt idx="3">
                  <c:v>2019</c:v>
                </c:pt>
                <c:pt idx="4">
                  <c:v>2020</c:v>
                </c:pt>
                <c:pt idx="5">
                  <c:v>2021</c:v>
                </c:pt>
                <c:pt idx="6">
                  <c:v>2022*</c:v>
                </c:pt>
                <c:pt idx="7">
                  <c:v>2023</c:v>
                </c:pt>
                <c:pt idx="8">
                  <c:v>2024</c:v>
                </c:pt>
              </c:strCache>
            </c:strRef>
          </c:cat>
          <c:val>
            <c:numRef>
              <c:f>'Steuereinnahmen nach LFA'!$A$6:$I$6</c:f>
              <c:numCache>
                <c:formatCode>0</c:formatCode>
                <c:ptCount val="9"/>
                <c:pt idx="0">
                  <c:v>2016</c:v>
                </c:pt>
                <c:pt idx="1">
                  <c:v>2017</c:v>
                </c:pt>
                <c:pt idx="2">
                  <c:v>2018</c:v>
                </c:pt>
                <c:pt idx="3">
                  <c:v>2019</c:v>
                </c:pt>
                <c:pt idx="4">
                  <c:v>2020</c:v>
                </c:pt>
                <c:pt idx="5">
                  <c:v>2021</c:v>
                </c:pt>
                <c:pt idx="6">
                  <c:v>0</c:v>
                </c:pt>
                <c:pt idx="7">
                  <c:v>2023</c:v>
                </c:pt>
                <c:pt idx="8">
                  <c:v>2024</c:v>
                </c:pt>
              </c:numCache>
            </c:numRef>
          </c:val>
          <c:extLst>
            <c:ext xmlns:c16="http://schemas.microsoft.com/office/drawing/2014/chart" uri="{C3380CC4-5D6E-409C-BE32-E72D297353CC}">
              <c16:uniqueId val="{00000000-A1F5-46EF-B90D-0EEA00E42A79}"/>
            </c:ext>
          </c:extLst>
        </c:ser>
        <c:ser>
          <c:idx val="0"/>
          <c:order val="1"/>
          <c:spPr>
            <a:solidFill>
              <a:srgbClr val="244894"/>
            </a:solidFill>
            <a:ln>
              <a:solidFill>
                <a:schemeClr val="tx1"/>
              </a:solid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244894"/>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'Steuereinnahmen nach LFA'!$A$6:$I$6</c:f>
              <c:strCache>
                <c:ptCount val="9"/>
                <c:pt idx="0">
                  <c:v>2016</c:v>
                </c:pt>
                <c:pt idx="1">
                  <c:v>2017</c:v>
                </c:pt>
                <c:pt idx="2">
                  <c:v>2018</c:v>
                </c:pt>
                <c:pt idx="3">
                  <c:v>2019</c:v>
                </c:pt>
                <c:pt idx="4">
                  <c:v>2020</c:v>
                </c:pt>
                <c:pt idx="5">
                  <c:v>2021</c:v>
                </c:pt>
                <c:pt idx="6">
                  <c:v>2022*</c:v>
                </c:pt>
                <c:pt idx="7">
                  <c:v>2023</c:v>
                </c:pt>
                <c:pt idx="8">
                  <c:v>2024</c:v>
                </c:pt>
              </c:strCache>
            </c:strRef>
          </c:cat>
          <c:val>
            <c:numRef>
              <c:f>'Steuereinnahmen nach LFA'!$A$7:$I$7</c:f>
              <c:numCache>
                <c:formatCode>_-* #,##0.0_-;\-* #,##0.0_-;_-* "-"??_-;_-@_-</c:formatCode>
                <c:ptCount val="9"/>
                <c:pt idx="0">
                  <c:v>19963</c:v>
                </c:pt>
                <c:pt idx="1">
                  <c:v>20108.5</c:v>
                </c:pt>
                <c:pt idx="2">
                  <c:v>21213.3</c:v>
                </c:pt>
                <c:pt idx="3">
                  <c:v>22570</c:v>
                </c:pt>
                <c:pt idx="4">
                  <c:v>21300.669830499999</c:v>
                </c:pt>
                <c:pt idx="5">
                  <c:v>25131.4</c:v>
                </c:pt>
                <c:pt idx="6">
                  <c:v>24433</c:v>
                </c:pt>
                <c:pt idx="7">
                  <c:v>26800</c:v>
                </c:pt>
                <c:pt idx="8">
                  <c:v>27858</c:v>
                </c:pt>
              </c:numCache>
            </c:numRef>
          </c:val>
          <c:extLst>
            <c:ext xmlns:c16="http://schemas.microsoft.com/office/drawing/2014/chart" uri="{C3380CC4-5D6E-409C-BE32-E72D297353CC}">
              <c16:uniqueId val="{00000001-A1F5-46EF-B90D-0EEA00E42A79}"/>
            </c:ext>
          </c:extLst>
        </c:ser>
        <c:dLbls>
          <c:showLegendKey val="0"/>
          <c:showVal val="0"/>
          <c:showCatName val="0"/>
          <c:showSerName val="0"/>
          <c:showPercent val="0"/>
          <c:showBubbleSize val="0"/>
        </c:dLbls>
        <c:gapWidth val="219"/>
        <c:overlap val="-27"/>
        <c:axId val="423671896"/>
        <c:axId val="423679440"/>
      </c:barChart>
      <c:catAx>
        <c:axId val="4236718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de-DE"/>
          </a:p>
        </c:txPr>
        <c:crossAx val="423679440"/>
        <c:crosses val="autoZero"/>
        <c:auto val="1"/>
        <c:lblAlgn val="ctr"/>
        <c:lblOffset val="100"/>
        <c:noMultiLvlLbl val="0"/>
      </c:catAx>
      <c:valAx>
        <c:axId val="423679440"/>
        <c:scaling>
          <c:orientation val="minMax"/>
          <c:min val="1000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crossAx val="423671896"/>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solidFill>
      <a:round/>
    </a:ln>
    <a:effectLst/>
  </c:spPr>
  <c:txPr>
    <a:bodyPr/>
    <a:lstStyle/>
    <a:p>
      <a:pPr>
        <a:defRPr/>
      </a:pPr>
      <a:endParaRPr lang="de-DE"/>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8466161616161609E-2"/>
          <c:y val="8.3333333333333329E-2"/>
          <c:w val="0.88097828282828283"/>
          <c:h val="0.80926727909011376"/>
        </c:manualLayout>
      </c:layout>
      <c:barChart>
        <c:barDir val="col"/>
        <c:grouping val="clustered"/>
        <c:varyColors val="0"/>
        <c:ser>
          <c:idx val="1"/>
          <c:order val="0"/>
          <c:spPr>
            <a:solidFill>
              <a:srgbClr val="244894"/>
            </a:solidFill>
            <a:ln>
              <a:solidFill>
                <a:sysClr val="windowText" lastClr="000000"/>
              </a:solidFill>
            </a:ln>
            <a:effectLst/>
          </c:spPr>
          <c:invertIfNegative val="0"/>
          <c:dLbls>
            <c:numFmt formatCode="#,##0" sourceLinked="0"/>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244894"/>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'Zinsausgaben ab 1970'!$A$2:$A$12</c:f>
              <c:numCache>
                <c:formatCode>General</c:formatCode>
                <c:ptCount val="11"/>
                <c:pt idx="0">
                  <c:v>2016</c:v>
                </c:pt>
                <c:pt idx="1">
                  <c:v>2017</c:v>
                </c:pt>
                <c:pt idx="2">
                  <c:v>2018</c:v>
                </c:pt>
                <c:pt idx="3">
                  <c:v>2019</c:v>
                </c:pt>
                <c:pt idx="4">
                  <c:v>2020</c:v>
                </c:pt>
                <c:pt idx="5">
                  <c:v>2021</c:v>
                </c:pt>
                <c:pt idx="6">
                  <c:v>2022</c:v>
                </c:pt>
                <c:pt idx="7">
                  <c:v>2023</c:v>
                </c:pt>
                <c:pt idx="8">
                  <c:v>2024</c:v>
                </c:pt>
                <c:pt idx="9">
                  <c:v>2025</c:v>
                </c:pt>
                <c:pt idx="10">
                  <c:v>2026</c:v>
                </c:pt>
              </c:numCache>
            </c:numRef>
          </c:cat>
          <c:val>
            <c:numRef>
              <c:f>'Zinsausgaben ab 1970'!$B$2:$B$12</c:f>
              <c:numCache>
                <c:formatCode>#,##0.0</c:formatCode>
                <c:ptCount val="11"/>
                <c:pt idx="0">
                  <c:v>1023.6</c:v>
                </c:pt>
                <c:pt idx="1">
                  <c:v>1003.1</c:v>
                </c:pt>
                <c:pt idx="2">
                  <c:v>964.3</c:v>
                </c:pt>
                <c:pt idx="3">
                  <c:v>903</c:v>
                </c:pt>
                <c:pt idx="4">
                  <c:v>880.2</c:v>
                </c:pt>
                <c:pt idx="5">
                  <c:v>850.7</c:v>
                </c:pt>
                <c:pt idx="6">
                  <c:v>836.9</c:v>
                </c:pt>
                <c:pt idx="7">
                  <c:v>788.3</c:v>
                </c:pt>
                <c:pt idx="8">
                  <c:v>914.6</c:v>
                </c:pt>
                <c:pt idx="9">
                  <c:v>1070.3</c:v>
                </c:pt>
                <c:pt idx="10">
                  <c:v>1274.7</c:v>
                </c:pt>
              </c:numCache>
            </c:numRef>
          </c:val>
          <c:extLst>
            <c:ext xmlns:c16="http://schemas.microsoft.com/office/drawing/2014/chart" uri="{C3380CC4-5D6E-409C-BE32-E72D297353CC}">
              <c16:uniqueId val="{00000000-8DFE-4540-BE04-E9D36AD0EB1D}"/>
            </c:ext>
          </c:extLst>
        </c:ser>
        <c:dLbls>
          <c:showLegendKey val="0"/>
          <c:showVal val="0"/>
          <c:showCatName val="0"/>
          <c:showSerName val="0"/>
          <c:showPercent val="0"/>
          <c:showBubbleSize val="0"/>
        </c:dLbls>
        <c:gapWidth val="219"/>
        <c:overlap val="-27"/>
        <c:axId val="530847600"/>
        <c:axId val="530848584"/>
      </c:barChart>
      <c:catAx>
        <c:axId val="5308476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de-DE"/>
          </a:p>
        </c:txPr>
        <c:crossAx val="530848584"/>
        <c:crosses val="autoZero"/>
        <c:auto val="1"/>
        <c:lblAlgn val="ctr"/>
        <c:lblOffset val="100"/>
        <c:noMultiLvlLbl val="0"/>
      </c:catAx>
      <c:valAx>
        <c:axId val="530848584"/>
        <c:scaling>
          <c:orientation val="minMax"/>
          <c:min val="40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crossAx val="530847600"/>
        <c:crosses val="autoZero"/>
        <c:crossBetween val="between"/>
      </c:valAx>
      <c:spPr>
        <a:noFill/>
        <a:ln>
          <a:noFill/>
        </a:ln>
        <a:effectLst/>
      </c:spPr>
    </c:plotArea>
    <c:plotVisOnly val="1"/>
    <c:dispBlanksAs val="gap"/>
    <c:showDLblsOverMax val="0"/>
  </c:chart>
  <c:spPr>
    <a:solidFill>
      <a:schemeClr val="bg1"/>
    </a:solidFill>
    <a:ln w="9525" cap="flat" cmpd="sng" algn="ctr">
      <a:solidFill>
        <a:sysClr val="windowText" lastClr="000000"/>
      </a:solidFill>
      <a:round/>
    </a:ln>
    <a:effectLst/>
  </c:spPr>
  <c:txPr>
    <a:bodyPr/>
    <a:lstStyle/>
    <a:p>
      <a:pPr>
        <a:defRPr/>
      </a:pPr>
      <a:endParaRPr lang="de-DE"/>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0054242424242426E-2"/>
          <c:y val="5.4520202020202017E-2"/>
          <c:w val="0.8958346464646465"/>
          <c:h val="0.83915454545454549"/>
        </c:manualLayout>
      </c:layout>
      <c:barChart>
        <c:barDir val="col"/>
        <c:grouping val="clustered"/>
        <c:varyColors val="0"/>
        <c:ser>
          <c:idx val="0"/>
          <c:order val="0"/>
          <c:spPr>
            <a:solidFill>
              <a:srgbClr val="244894"/>
            </a:solidFill>
            <a:ln>
              <a:solidFill>
                <a:sysClr val="windowText" lastClr="000000"/>
              </a:solidFill>
            </a:ln>
            <a:effectLst/>
          </c:spPr>
          <c:invertIfNegative val="0"/>
          <c:dLbls>
            <c:numFmt formatCode="#,##0" sourceLinked="0"/>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244894"/>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Tabelle3!$J$8:$R$8</c:f>
              <c:numCache>
                <c:formatCode>0</c:formatCode>
                <c:ptCount val="9"/>
                <c:pt idx="0">
                  <c:v>2016</c:v>
                </c:pt>
                <c:pt idx="1">
                  <c:v>2017</c:v>
                </c:pt>
                <c:pt idx="2">
                  <c:v>2018</c:v>
                </c:pt>
                <c:pt idx="3">
                  <c:v>2019</c:v>
                </c:pt>
                <c:pt idx="4">
                  <c:v>2020</c:v>
                </c:pt>
                <c:pt idx="5">
                  <c:v>2021</c:v>
                </c:pt>
                <c:pt idx="6">
                  <c:v>2022</c:v>
                </c:pt>
                <c:pt idx="7">
                  <c:v>2023</c:v>
                </c:pt>
                <c:pt idx="8">
                  <c:v>2024</c:v>
                </c:pt>
              </c:numCache>
            </c:numRef>
          </c:cat>
          <c:val>
            <c:numRef>
              <c:f>Tabelle3!$J$9:$R$9</c:f>
              <c:numCache>
                <c:formatCode>_-* #,##0.0_-;\-* #,##0.0_-;_-* "-"??_-;_-@_-</c:formatCode>
                <c:ptCount val="9"/>
                <c:pt idx="0">
                  <c:v>1688.6</c:v>
                </c:pt>
                <c:pt idx="1">
                  <c:v>1749.1</c:v>
                </c:pt>
                <c:pt idx="2">
                  <c:v>1869.3</c:v>
                </c:pt>
                <c:pt idx="3">
                  <c:v>2013.1</c:v>
                </c:pt>
                <c:pt idx="4">
                  <c:v>2463.3000000000002</c:v>
                </c:pt>
                <c:pt idx="5">
                  <c:v>2457</c:v>
                </c:pt>
                <c:pt idx="6">
                  <c:v>2850.1</c:v>
                </c:pt>
                <c:pt idx="7">
                  <c:v>3042</c:v>
                </c:pt>
                <c:pt idx="8">
                  <c:v>3006</c:v>
                </c:pt>
              </c:numCache>
            </c:numRef>
          </c:val>
          <c:extLst>
            <c:ext xmlns:c16="http://schemas.microsoft.com/office/drawing/2014/chart" uri="{C3380CC4-5D6E-409C-BE32-E72D297353CC}">
              <c16:uniqueId val="{00000000-DE79-4C75-BEF0-46BC12AFA4D7}"/>
            </c:ext>
          </c:extLst>
        </c:ser>
        <c:dLbls>
          <c:showLegendKey val="0"/>
          <c:showVal val="0"/>
          <c:showCatName val="0"/>
          <c:showSerName val="0"/>
          <c:showPercent val="0"/>
          <c:showBubbleSize val="0"/>
        </c:dLbls>
        <c:gapWidth val="219"/>
        <c:overlap val="-27"/>
        <c:axId val="423671896"/>
        <c:axId val="423679440"/>
      </c:barChart>
      <c:catAx>
        <c:axId val="423671896"/>
        <c:scaling>
          <c:orientation val="minMax"/>
        </c:scaling>
        <c:delete val="0"/>
        <c:axPos val="b"/>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de-DE"/>
          </a:p>
        </c:txPr>
        <c:crossAx val="423679440"/>
        <c:crosses val="autoZero"/>
        <c:auto val="1"/>
        <c:lblAlgn val="ctr"/>
        <c:lblOffset val="100"/>
        <c:noMultiLvlLbl val="0"/>
      </c:catAx>
      <c:valAx>
        <c:axId val="423679440"/>
        <c:scaling>
          <c:orientation val="minMax"/>
          <c:min val="5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r>
                  <a:rPr lang="de-DE" sz="900">
                    <a:solidFill>
                      <a:sysClr val="windowText" lastClr="000000"/>
                    </a:solidFill>
                    <a:latin typeface="Arial" panose="020B0604020202020204" pitchFamily="34" charset="0"/>
                    <a:cs typeface="Arial" panose="020B0604020202020204" pitchFamily="34" charset="0"/>
                  </a:rPr>
                  <a:t>- in Mio. € - </a:t>
                </a:r>
              </a:p>
            </c:rich>
          </c:tx>
          <c:layout>
            <c:manualLayout>
              <c:xMode val="edge"/>
              <c:yMode val="edge"/>
              <c:x val="8.3121212121212099E-3"/>
              <c:y val="0.37075883838383838"/>
            </c:manualLayout>
          </c:layout>
          <c:overlay val="0"/>
          <c:spPr>
            <a:noFill/>
            <a:ln>
              <a:noFill/>
            </a:ln>
            <a:effectLst/>
          </c:spPr>
          <c:txPr>
            <a:bodyPr rot="-54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de-DE"/>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de-DE"/>
          </a:p>
        </c:txPr>
        <c:crossAx val="423671896"/>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solidFill>
      <a:round/>
    </a:ln>
    <a:effectLst/>
  </c:spPr>
  <c:txPr>
    <a:bodyPr/>
    <a:lstStyle/>
    <a:p>
      <a:pPr>
        <a:defRPr/>
      </a:pPr>
      <a:endParaRPr lang="de-DE"/>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117747474747475"/>
          <c:y val="7.6969677532909717E-2"/>
          <c:w val="0.88471141414141419"/>
          <c:h val="0.81670509679164227"/>
        </c:manualLayout>
      </c:layout>
      <c:barChart>
        <c:barDir val="col"/>
        <c:grouping val="clustered"/>
        <c:varyColors val="0"/>
        <c:ser>
          <c:idx val="1"/>
          <c:order val="0"/>
          <c:spPr>
            <a:solidFill>
              <a:srgbClr val="244894"/>
            </a:solidFill>
            <a:ln>
              <a:solidFill>
                <a:schemeClr val="tx1"/>
              </a:solid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244894"/>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Personalausgaben!$A$6:$K$6</c:f>
              <c:numCache>
                <c:formatCode>0</c:formatCode>
                <c:ptCount val="11"/>
                <c:pt idx="0">
                  <c:v>2016</c:v>
                </c:pt>
                <c:pt idx="1">
                  <c:v>2017</c:v>
                </c:pt>
                <c:pt idx="2">
                  <c:v>2018</c:v>
                </c:pt>
                <c:pt idx="3">
                  <c:v>2019</c:v>
                </c:pt>
                <c:pt idx="4">
                  <c:v>2020</c:v>
                </c:pt>
                <c:pt idx="5">
                  <c:v>2021</c:v>
                </c:pt>
                <c:pt idx="6">
                  <c:v>2022</c:v>
                </c:pt>
                <c:pt idx="7">
                  <c:v>2023</c:v>
                </c:pt>
                <c:pt idx="8">
                  <c:v>2024</c:v>
                </c:pt>
                <c:pt idx="9">
                  <c:v>2025</c:v>
                </c:pt>
                <c:pt idx="10">
                  <c:v>2026</c:v>
                </c:pt>
              </c:numCache>
            </c:numRef>
          </c:cat>
          <c:val>
            <c:numRef>
              <c:f>Personalausgaben!$A$7:$K$7</c:f>
              <c:numCache>
                <c:formatCode>_-* #,##0.0_-;\-* #,##0.0_-;_-* "-"??_-;_-@_-</c:formatCode>
                <c:ptCount val="11"/>
                <c:pt idx="0">
                  <c:v>8941.2822113099992</c:v>
                </c:pt>
                <c:pt idx="1">
                  <c:v>9195.8980429999992</c:v>
                </c:pt>
                <c:pt idx="2">
                  <c:v>9623.7520710000008</c:v>
                </c:pt>
                <c:pt idx="3">
                  <c:v>10036.71551835</c:v>
                </c:pt>
                <c:pt idx="4">
                  <c:v>10522.5</c:v>
                </c:pt>
                <c:pt idx="5">
                  <c:v>10940.049278750002</c:v>
                </c:pt>
                <c:pt idx="6">
                  <c:v>11681.761</c:v>
                </c:pt>
                <c:pt idx="7">
                  <c:v>12305.0196</c:v>
                </c:pt>
                <c:pt idx="8">
                  <c:v>13279.587600000001</c:v>
                </c:pt>
                <c:pt idx="9">
                  <c:v>13730.97600002</c:v>
                </c:pt>
                <c:pt idx="10">
                  <c:v>14122.933643979999</c:v>
                </c:pt>
              </c:numCache>
            </c:numRef>
          </c:val>
          <c:extLst>
            <c:ext xmlns:c16="http://schemas.microsoft.com/office/drawing/2014/chart" uri="{C3380CC4-5D6E-409C-BE32-E72D297353CC}">
              <c16:uniqueId val="{00000000-A54A-41D9-B8AF-3D75811633B0}"/>
            </c:ext>
          </c:extLst>
        </c:ser>
        <c:dLbls>
          <c:showLegendKey val="0"/>
          <c:showVal val="0"/>
          <c:showCatName val="0"/>
          <c:showSerName val="0"/>
          <c:showPercent val="0"/>
          <c:showBubbleSize val="0"/>
        </c:dLbls>
        <c:gapWidth val="219"/>
        <c:overlap val="-27"/>
        <c:axId val="423671896"/>
        <c:axId val="423679440"/>
      </c:barChart>
      <c:catAx>
        <c:axId val="423671896"/>
        <c:scaling>
          <c:orientation val="minMax"/>
        </c:scaling>
        <c:delete val="0"/>
        <c:axPos val="b"/>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de-DE"/>
          </a:p>
        </c:txPr>
        <c:crossAx val="423679440"/>
        <c:crosses val="autoZero"/>
        <c:auto val="1"/>
        <c:lblAlgn val="ctr"/>
        <c:lblOffset val="100"/>
        <c:noMultiLvlLbl val="0"/>
      </c:catAx>
      <c:valAx>
        <c:axId val="423679440"/>
        <c:scaling>
          <c:orientation val="minMax"/>
          <c:min val="600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crossAx val="423671896"/>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solidFill>
      <a:round/>
    </a:ln>
    <a:effectLst/>
  </c:spPr>
  <c:txPr>
    <a:bodyPr/>
    <a:lstStyle/>
    <a:p>
      <a:pPr>
        <a:defRPr/>
      </a:pPr>
      <a:endParaRPr lang="de-DE"/>
    </a:p>
  </c:txPr>
  <c:externalData r:id="rId4">
    <c:autoUpdate val="0"/>
  </c:externalData>
  <c:userShapes r:id="rId5"/>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1871313131313137E-2"/>
          <c:y val="6.4967173145801166E-2"/>
          <c:w val="0.90407888888888888"/>
          <c:h val="0.80587803026795002"/>
        </c:manualLayout>
      </c:layout>
      <c:barChart>
        <c:barDir val="col"/>
        <c:grouping val="clustered"/>
        <c:varyColors val="0"/>
        <c:ser>
          <c:idx val="1"/>
          <c:order val="0"/>
          <c:spPr>
            <a:solidFill>
              <a:srgbClr val="244894"/>
            </a:solidFill>
            <a:ln>
              <a:solidFill>
                <a:schemeClr val="tx1"/>
              </a:solidFill>
            </a:ln>
            <a:effectLst/>
          </c:spPr>
          <c:invertIfNegative val="0"/>
          <c:dLbls>
            <c:dLbl>
              <c:idx val="4"/>
              <c:layout>
                <c:manualLayout>
                  <c:x val="-2.7137042062415195E-3"/>
                  <c:y val="-5.113781641523907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307-4441-9FF0-ED80FFA9FD1B}"/>
                </c:ext>
              </c:extLst>
            </c:dLbl>
            <c:dLbl>
              <c:idx val="5"/>
              <c:layout>
                <c:manualLayout>
                  <c:x val="-2.7137042062415195E-3"/>
                  <c:y val="-5.113781641523907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307-4441-9FF0-ED80FFA9FD1B}"/>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244894">
                        <a:alpha val="99000"/>
                      </a:srgbClr>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Tabelle1!$C$12:$C$21</c:f>
              <c:strCache>
                <c:ptCount val="10"/>
                <c:pt idx="0">
                  <c:v>2017</c:v>
                </c:pt>
                <c:pt idx="1">
                  <c:v>2018</c:v>
                </c:pt>
                <c:pt idx="2">
                  <c:v>2019</c:v>
                </c:pt>
                <c:pt idx="3">
                  <c:v>2020</c:v>
                </c:pt>
                <c:pt idx="4">
                  <c:v>2021</c:v>
                </c:pt>
                <c:pt idx="5">
                  <c:v>2022</c:v>
                </c:pt>
                <c:pt idx="6">
                  <c:v>2023</c:v>
                </c:pt>
                <c:pt idx="7">
                  <c:v>2024*</c:v>
                </c:pt>
                <c:pt idx="8">
                  <c:v>2025</c:v>
                </c:pt>
                <c:pt idx="9">
                  <c:v>2026</c:v>
                </c:pt>
              </c:strCache>
            </c:strRef>
          </c:cat>
          <c:val>
            <c:numRef>
              <c:f>Tabelle1!$D$12:$D$21</c:f>
              <c:numCache>
                <c:formatCode>#,##0</c:formatCode>
                <c:ptCount val="10"/>
                <c:pt idx="0">
                  <c:v>4575.5</c:v>
                </c:pt>
                <c:pt idx="1">
                  <c:v>4920.1000000000004</c:v>
                </c:pt>
                <c:pt idx="2">
                  <c:v>5211</c:v>
                </c:pt>
                <c:pt idx="3">
                  <c:v>5998.7</c:v>
                </c:pt>
                <c:pt idx="4">
                  <c:v>6111</c:v>
                </c:pt>
                <c:pt idx="5">
                  <c:v>6448.2</c:v>
                </c:pt>
                <c:pt idx="6">
                  <c:v>6883.1</c:v>
                </c:pt>
                <c:pt idx="7">
                  <c:v>6826.7</c:v>
                </c:pt>
                <c:pt idx="8">
                  <c:v>7192.7</c:v>
                </c:pt>
                <c:pt idx="9">
                  <c:v>7483.3</c:v>
                </c:pt>
              </c:numCache>
            </c:numRef>
          </c:val>
          <c:extLst>
            <c:ext xmlns:c16="http://schemas.microsoft.com/office/drawing/2014/chart" uri="{C3380CC4-5D6E-409C-BE32-E72D297353CC}">
              <c16:uniqueId val="{00000002-D307-4441-9FF0-ED80FFA9FD1B}"/>
            </c:ext>
          </c:extLst>
        </c:ser>
        <c:dLbls>
          <c:showLegendKey val="0"/>
          <c:showVal val="0"/>
          <c:showCatName val="0"/>
          <c:showSerName val="0"/>
          <c:showPercent val="0"/>
          <c:showBubbleSize val="0"/>
        </c:dLbls>
        <c:gapWidth val="219"/>
        <c:overlap val="-27"/>
        <c:axId val="526839144"/>
        <c:axId val="526838816"/>
      </c:barChart>
      <c:catAx>
        <c:axId val="5268391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de-DE"/>
          </a:p>
        </c:txPr>
        <c:crossAx val="526838816"/>
        <c:crosses val="autoZero"/>
        <c:auto val="1"/>
        <c:lblAlgn val="ctr"/>
        <c:lblOffset val="100"/>
        <c:noMultiLvlLbl val="0"/>
      </c:catAx>
      <c:valAx>
        <c:axId val="526838816"/>
        <c:scaling>
          <c:orientation val="minMax"/>
          <c:min val="350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de-DE"/>
          </a:p>
        </c:txPr>
        <c:crossAx val="526839144"/>
        <c:crosses val="autoZero"/>
        <c:crossBetween val="between"/>
      </c:valAx>
      <c:spPr>
        <a:noFill/>
        <a:ln>
          <a:noFill/>
        </a:ln>
        <a:effectLst/>
      </c:spPr>
    </c:plotArea>
    <c:plotVisOnly val="1"/>
    <c:dispBlanksAs val="gap"/>
    <c:showDLblsOverMax val="0"/>
  </c:chart>
  <c:spPr>
    <a:solidFill>
      <a:srgbClr val="FFFFFF"/>
    </a:solidFill>
    <a:ln w="9525" cap="flat" cmpd="sng" algn="ctr">
      <a:solidFill>
        <a:srgbClr val="000000"/>
      </a:solidFill>
      <a:round/>
    </a:ln>
    <a:effectLst/>
  </c:spPr>
  <c:txPr>
    <a:bodyPr/>
    <a:lstStyle/>
    <a:p>
      <a:pPr>
        <a:defRPr/>
      </a:pPr>
      <a:endParaRPr lang="de-DE"/>
    </a:p>
  </c:txPr>
  <c:externalData r:id="rId4">
    <c:autoUpdate val="0"/>
  </c:externalData>
  <c:userShapes r:id="rId5"/>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1195151515151521E-2"/>
          <c:y val="5.4520202020202017E-2"/>
          <c:w val="0.89469373737373736"/>
          <c:h val="0.75001363636363627"/>
        </c:manualLayout>
      </c:layout>
      <c:barChart>
        <c:barDir val="col"/>
        <c:grouping val="stacked"/>
        <c:varyColors val="0"/>
        <c:ser>
          <c:idx val="2"/>
          <c:order val="0"/>
          <c:tx>
            <c:strRef>
              <c:f>Tabelle2!$B$10</c:f>
              <c:strCache>
                <c:ptCount val="1"/>
                <c:pt idx="0">
                  <c:v>Weitere Klimamaßnahmen </c:v>
                </c:pt>
              </c:strCache>
            </c:strRef>
          </c:tx>
          <c:spPr>
            <a:solidFill>
              <a:srgbClr val="244894"/>
            </a:solidFill>
            <a:ln>
              <a:solidFill>
                <a:sysClr val="windowText" lastClr="000000"/>
              </a:solid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Tabelle2!$C$7:$G$7</c:f>
              <c:numCache>
                <c:formatCode>General</c:formatCode>
                <c:ptCount val="3"/>
                <c:pt idx="0">
                  <c:v>2022</c:v>
                </c:pt>
                <c:pt idx="1">
                  <c:v>2023</c:v>
                </c:pt>
                <c:pt idx="2">
                  <c:v>2024</c:v>
                </c:pt>
              </c:numCache>
            </c:numRef>
          </c:cat>
          <c:val>
            <c:numRef>
              <c:f>Tabelle2!$C$10:$G$10</c:f>
              <c:numCache>
                <c:formatCode>_-* #,##0.0_-;\-* #,##0.0_-;_-* "-"??_-;_-@_-</c:formatCode>
                <c:ptCount val="3"/>
                <c:pt idx="0">
                  <c:v>670.08875100000012</c:v>
                </c:pt>
                <c:pt idx="1">
                  <c:v>680.17152899999996</c:v>
                </c:pt>
                <c:pt idx="2">
                  <c:v>727.9572890000004</c:v>
                </c:pt>
              </c:numCache>
            </c:numRef>
          </c:val>
          <c:extLst>
            <c:ext xmlns:c16="http://schemas.microsoft.com/office/drawing/2014/chart" uri="{C3380CC4-5D6E-409C-BE32-E72D297353CC}">
              <c16:uniqueId val="{00000000-5EC7-48FB-83D6-B9F4BF5B17A5}"/>
            </c:ext>
          </c:extLst>
        </c:ser>
        <c:ser>
          <c:idx val="0"/>
          <c:order val="1"/>
          <c:tx>
            <c:strRef>
              <c:f>Tabelle2!$B$8</c:f>
              <c:strCache>
                <c:ptCount val="1"/>
                <c:pt idx="0">
                  <c:v>Integrierter Klimaschutzplan Hessen 2025</c:v>
                </c:pt>
              </c:strCache>
            </c:strRef>
          </c:tx>
          <c:spPr>
            <a:solidFill>
              <a:schemeClr val="bg1">
                <a:lumMod val="65000"/>
              </a:schemeClr>
            </a:solidFill>
            <a:ln>
              <a:solidFill>
                <a:sysClr val="windowText" lastClr="000000"/>
              </a:solid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Tabelle2!$C$7:$G$7</c:f>
              <c:numCache>
                <c:formatCode>General</c:formatCode>
                <c:ptCount val="3"/>
                <c:pt idx="0">
                  <c:v>2022</c:v>
                </c:pt>
                <c:pt idx="1">
                  <c:v>2023</c:v>
                </c:pt>
                <c:pt idx="2">
                  <c:v>2024</c:v>
                </c:pt>
              </c:numCache>
            </c:numRef>
          </c:cat>
          <c:val>
            <c:numRef>
              <c:f>Tabelle2!$C$8:$G$8</c:f>
              <c:numCache>
                <c:formatCode>_-* #,##0.0_-;\-* #,##0.0_-;_-* "-"??_-;_-@_-</c:formatCode>
                <c:ptCount val="3"/>
                <c:pt idx="0">
                  <c:v>114.849424</c:v>
                </c:pt>
                <c:pt idx="1">
                  <c:v>69.452699999999993</c:v>
                </c:pt>
                <c:pt idx="2">
                  <c:v>67.77000000000001</c:v>
                </c:pt>
              </c:numCache>
            </c:numRef>
          </c:val>
          <c:extLst>
            <c:ext xmlns:c16="http://schemas.microsoft.com/office/drawing/2014/chart" uri="{C3380CC4-5D6E-409C-BE32-E72D297353CC}">
              <c16:uniqueId val="{00000001-5EC7-48FB-83D6-B9F4BF5B17A5}"/>
            </c:ext>
          </c:extLst>
        </c:ser>
        <c:ser>
          <c:idx val="1"/>
          <c:order val="2"/>
          <c:tx>
            <c:strRef>
              <c:f>Tabelle2!$B$9</c:f>
              <c:strCache>
                <c:ptCount val="1"/>
                <c:pt idx="0">
                  <c:v>Klimaplan Hessen  </c:v>
                </c:pt>
              </c:strCache>
            </c:strRef>
          </c:tx>
          <c:spPr>
            <a:solidFill>
              <a:schemeClr val="bg1">
                <a:lumMod val="95000"/>
              </a:schemeClr>
            </a:solidFill>
            <a:ln>
              <a:solidFill>
                <a:sysClr val="windowText" lastClr="000000"/>
              </a:solid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2-5EC7-48FB-83D6-B9F4BF5B17A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Tabelle2!$C$7:$G$7</c:f>
              <c:numCache>
                <c:formatCode>General</c:formatCode>
                <c:ptCount val="3"/>
                <c:pt idx="0">
                  <c:v>2022</c:v>
                </c:pt>
                <c:pt idx="1">
                  <c:v>2023</c:v>
                </c:pt>
                <c:pt idx="2">
                  <c:v>2024</c:v>
                </c:pt>
              </c:numCache>
            </c:numRef>
          </c:cat>
          <c:val>
            <c:numRef>
              <c:f>Tabelle2!$C$9:$G$9</c:f>
              <c:numCache>
                <c:formatCode>_-* #,##0.0_-;\-* #,##0.0_-;_-* "-"??_-;_-@_-</c:formatCode>
                <c:ptCount val="3"/>
                <c:pt idx="0">
                  <c:v>0</c:v>
                </c:pt>
                <c:pt idx="1">
                  <c:v>117.57909999999998</c:v>
                </c:pt>
                <c:pt idx="2">
                  <c:v>118.1765</c:v>
                </c:pt>
              </c:numCache>
            </c:numRef>
          </c:val>
          <c:extLst>
            <c:ext xmlns:c16="http://schemas.microsoft.com/office/drawing/2014/chart" uri="{C3380CC4-5D6E-409C-BE32-E72D297353CC}">
              <c16:uniqueId val="{00000003-5EC7-48FB-83D6-B9F4BF5B17A5}"/>
            </c:ext>
          </c:extLst>
        </c:ser>
        <c:dLbls>
          <c:showLegendKey val="0"/>
          <c:showVal val="0"/>
          <c:showCatName val="0"/>
          <c:showSerName val="0"/>
          <c:showPercent val="0"/>
          <c:showBubbleSize val="0"/>
        </c:dLbls>
        <c:gapWidth val="150"/>
        <c:overlap val="100"/>
        <c:axId val="577432600"/>
        <c:axId val="577432928"/>
      </c:barChart>
      <c:catAx>
        <c:axId val="5774326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crossAx val="577432928"/>
        <c:crosses val="autoZero"/>
        <c:auto val="1"/>
        <c:lblAlgn val="ctr"/>
        <c:lblOffset val="100"/>
        <c:noMultiLvlLbl val="0"/>
      </c:catAx>
      <c:valAx>
        <c:axId val="57743292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crossAx val="577432600"/>
        <c:crosses val="autoZero"/>
        <c:crossBetween val="between"/>
      </c:valAx>
      <c:spPr>
        <a:noFill/>
        <a:ln>
          <a:noFill/>
        </a:ln>
        <a:effectLst/>
      </c:spPr>
    </c:plotArea>
    <c:legend>
      <c:legendPos val="b"/>
      <c:layout>
        <c:manualLayout>
          <c:xMode val="edge"/>
          <c:yMode val="edge"/>
          <c:x val="0.15461030303030304"/>
          <c:y val="0.87636161616161612"/>
          <c:w val="0.75492080808080808"/>
          <c:h val="0.1043959595959596"/>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de-DE"/>
        </a:p>
      </c:txPr>
    </c:legend>
    <c:plotVisOnly val="1"/>
    <c:dispBlanksAs val="gap"/>
    <c:showDLblsOverMax val="0"/>
  </c:chart>
  <c:spPr>
    <a:solidFill>
      <a:schemeClr val="bg1"/>
    </a:solidFill>
    <a:ln w="9525" cap="flat" cmpd="sng" algn="ctr">
      <a:solidFill>
        <a:sysClr val="windowText" lastClr="000000"/>
      </a:solidFill>
      <a:round/>
    </a:ln>
    <a:effectLst/>
  </c:spPr>
  <c:txPr>
    <a:bodyPr/>
    <a:lstStyle/>
    <a:p>
      <a:pPr>
        <a:defRPr/>
      </a:pPr>
      <a:endParaRPr lang="de-DE"/>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2.31481E-7</cdr:x>
      <cdr:y>0.0087</cdr:y>
    </cdr:from>
    <cdr:to>
      <cdr:x>0.13992</cdr:x>
      <cdr:y>0.0605</cdr:y>
    </cdr:to>
    <cdr:sp macro="" textlink="">
      <cdr:nvSpPr>
        <cdr:cNvPr id="2" name="Textfeld 1"/>
        <cdr:cNvSpPr txBox="1"/>
      </cdr:nvSpPr>
      <cdr:spPr>
        <a:xfrm xmlns:a="http://schemas.openxmlformats.org/drawingml/2006/main">
          <a:off x="1" y="34436"/>
          <a:ext cx="604472" cy="20515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de-DE" sz="900" dirty="0">
              <a:latin typeface="Arial" panose="020B0604020202020204" pitchFamily="34" charset="0"/>
              <a:cs typeface="Arial" panose="020B0604020202020204" pitchFamily="34" charset="0"/>
            </a:rPr>
            <a:t>Mrd. €  </a:t>
          </a:r>
        </a:p>
      </cdr:txBody>
    </cdr:sp>
  </cdr:relSizeAnchor>
  <cdr:relSizeAnchor xmlns:cdr="http://schemas.openxmlformats.org/drawingml/2006/chartDrawing">
    <cdr:from>
      <cdr:x>0.18741</cdr:x>
      <cdr:y>0.49531</cdr:y>
    </cdr:from>
    <cdr:to>
      <cdr:x>0.33497</cdr:x>
      <cdr:y>0.55636</cdr:y>
    </cdr:to>
    <cdr:sp macro="" textlink="">
      <cdr:nvSpPr>
        <cdr:cNvPr id="3" name="Textfeld 2"/>
        <cdr:cNvSpPr txBox="1"/>
      </cdr:nvSpPr>
      <cdr:spPr>
        <a:xfrm xmlns:a="http://schemas.openxmlformats.org/drawingml/2006/main">
          <a:off x="809625" y="1961417"/>
          <a:ext cx="637442" cy="24178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fld id="{46750BD4-8AC0-410B-BF41-FFE949D7EEC0}" type="TxLink">
            <a:rPr lang="en-US" sz="1200" b="1" i="0" u="none" strike="noStrike">
              <a:solidFill>
                <a:srgbClr val="000000"/>
              </a:solidFill>
              <a:latin typeface="Arial" panose="020B0604020202020204" pitchFamily="34" charset="0"/>
              <a:cs typeface="Arial" panose="020B0604020202020204" pitchFamily="34" charset="0"/>
            </a:rPr>
            <a:pPr algn="ctr"/>
            <a:t>13,3</a:t>
          </a:fld>
          <a:endParaRPr lang="de-DE" sz="12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0.4688</cdr:x>
      <cdr:y>0.06505</cdr:y>
    </cdr:from>
    <cdr:to>
      <cdr:x>0.61636</cdr:x>
      <cdr:y>0.12611</cdr:y>
    </cdr:to>
    <cdr:sp macro="" textlink="">
      <cdr:nvSpPr>
        <cdr:cNvPr id="4" name="Textfeld 1"/>
        <cdr:cNvSpPr txBox="1"/>
      </cdr:nvSpPr>
      <cdr:spPr>
        <a:xfrm xmlns:a="http://schemas.openxmlformats.org/drawingml/2006/main">
          <a:off x="2025225" y="269278"/>
          <a:ext cx="637459" cy="252778"/>
        </a:xfrm>
        <a:prstGeom xmlns:a="http://schemas.openxmlformats.org/drawingml/2006/main" prst="rect">
          <a:avLst/>
        </a:prstGeom>
        <a:solidFill xmlns:a="http://schemas.openxmlformats.org/drawingml/2006/main">
          <a:sysClr val="window" lastClr="FFFFFF"/>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fld id="{72DA42F9-269D-495F-AF1B-7665BFBA4DE6}" type="TxLink">
            <a:rPr lang="en-US" sz="1200" b="1" i="0" u="none" strike="noStrike">
              <a:solidFill>
                <a:srgbClr val="000000"/>
              </a:solidFill>
              <a:latin typeface="Arial" panose="020B0604020202020204" pitchFamily="34" charset="0"/>
              <a:cs typeface="Arial" panose="020B0604020202020204" pitchFamily="34" charset="0"/>
            </a:rPr>
            <a:pPr algn="ctr"/>
            <a:t>42,5</a:t>
          </a:fld>
          <a:endParaRPr lang="de-DE" sz="14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0.75632</cdr:x>
      <cdr:y>0.15715</cdr:y>
    </cdr:from>
    <cdr:to>
      <cdr:x>0.90388</cdr:x>
      <cdr:y>0.2182</cdr:y>
    </cdr:to>
    <cdr:sp macro="" textlink="">
      <cdr:nvSpPr>
        <cdr:cNvPr id="5" name="Textfeld 1"/>
        <cdr:cNvSpPr txBox="1"/>
      </cdr:nvSpPr>
      <cdr:spPr>
        <a:xfrm xmlns:a="http://schemas.openxmlformats.org/drawingml/2006/main">
          <a:off x="3267319" y="622300"/>
          <a:ext cx="637442" cy="24178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fld id="{023924FF-A661-42E0-923A-5FCFB8C3AEC5}" type="TxLink">
            <a:rPr lang="en-US" sz="1200" b="1" i="0" u="none" strike="noStrike">
              <a:solidFill>
                <a:srgbClr val="000000"/>
              </a:solidFill>
              <a:latin typeface="Arial" panose="020B0604020202020204" pitchFamily="34" charset="0"/>
              <a:cs typeface="Arial" panose="020B0604020202020204" pitchFamily="34" charset="0"/>
            </a:rPr>
            <a:pPr algn="ctr"/>
            <a:t>36,4</a:t>
          </a:fld>
          <a:endParaRPr lang="de-DE" sz="1400" b="1" dirty="0">
            <a:latin typeface="Arial" panose="020B0604020202020204" pitchFamily="34" charset="0"/>
            <a:cs typeface="Arial" panose="020B060402020202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0.00189</cdr:x>
      <cdr:y>0.34877</cdr:y>
    </cdr:from>
    <cdr:to>
      <cdr:x>0.04367</cdr:x>
      <cdr:y>0.53181</cdr:y>
    </cdr:to>
    <cdr:sp macro="" textlink="">
      <cdr:nvSpPr>
        <cdr:cNvPr id="2" name="Textfeld 1"/>
        <cdr:cNvSpPr txBox="1"/>
      </cdr:nvSpPr>
      <cdr:spPr>
        <a:xfrm xmlns:a="http://schemas.openxmlformats.org/drawingml/2006/main">
          <a:off x="18663" y="1381126"/>
          <a:ext cx="413622" cy="724822"/>
        </a:xfrm>
        <a:prstGeom xmlns:a="http://schemas.openxmlformats.org/drawingml/2006/main" prst="rect">
          <a:avLst/>
        </a:prstGeom>
      </cdr:spPr>
      <cdr:txBody>
        <a:bodyPr xmlns:a="http://schemas.openxmlformats.org/drawingml/2006/main" vert="vert270" wrap="square" rtlCol="0" anchor="ctr"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de-DE" sz="900" dirty="0">
              <a:latin typeface="Arial" panose="020B0604020202020204" pitchFamily="34" charset="0"/>
              <a:cs typeface="Arial" panose="020B0604020202020204" pitchFamily="34" charset="0"/>
            </a:rPr>
            <a:t>- in Mio. € - </a:t>
          </a:r>
        </a:p>
      </cdr:txBody>
    </cdr:sp>
  </cdr:relSizeAnchor>
</c:userShapes>
</file>

<file path=ppt/drawings/drawing3.xml><?xml version="1.0" encoding="utf-8"?>
<c:userShapes xmlns:c="http://schemas.openxmlformats.org/drawingml/2006/chart">
  <cdr:relSizeAnchor xmlns:cdr="http://schemas.openxmlformats.org/drawingml/2006/chartDrawing">
    <cdr:from>
      <cdr:x>0.00706</cdr:x>
      <cdr:y>0.35679</cdr:y>
    </cdr:from>
    <cdr:to>
      <cdr:x>0.02726</cdr:x>
      <cdr:y>0.53237</cdr:y>
    </cdr:to>
    <cdr:sp macro="" textlink="">
      <cdr:nvSpPr>
        <cdr:cNvPr id="2" name="Textfeld 1"/>
        <cdr:cNvSpPr txBox="1"/>
      </cdr:nvSpPr>
      <cdr:spPr>
        <a:xfrm xmlns:a="http://schemas.openxmlformats.org/drawingml/2006/main">
          <a:off x="69850" y="1412875"/>
          <a:ext cx="199995" cy="695318"/>
        </a:xfrm>
        <a:prstGeom xmlns:a="http://schemas.openxmlformats.org/drawingml/2006/main" prst="rect">
          <a:avLst/>
        </a:prstGeom>
      </cdr:spPr>
      <cdr:txBody>
        <a:bodyPr xmlns:a="http://schemas.openxmlformats.org/drawingml/2006/main" vert="vert270" wrap="square" rtlCol="0" anchor="ctr"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de-DE" sz="800" dirty="0">
              <a:latin typeface="Arial" panose="020B0604020202020204" pitchFamily="34" charset="0"/>
              <a:cs typeface="Arial" panose="020B0604020202020204" pitchFamily="34" charset="0"/>
            </a:rPr>
            <a:t>- in Mio. € - </a:t>
          </a:r>
        </a:p>
      </cdr:txBody>
    </cdr:sp>
  </cdr:relSizeAnchor>
</c:userShapes>
</file>

<file path=ppt/drawings/drawing4.xml><?xml version="1.0" encoding="utf-8"?>
<c:userShapes xmlns:c="http://schemas.openxmlformats.org/drawingml/2006/chart">
  <cdr:relSizeAnchor xmlns:cdr="http://schemas.openxmlformats.org/drawingml/2006/chartDrawing">
    <cdr:from>
      <cdr:x>0.00802</cdr:x>
      <cdr:y>0.39287</cdr:y>
    </cdr:from>
    <cdr:to>
      <cdr:x>0.02822</cdr:x>
      <cdr:y>0.56845</cdr:y>
    </cdr:to>
    <cdr:sp macro="" textlink="">
      <cdr:nvSpPr>
        <cdr:cNvPr id="2" name="Textfeld 1"/>
        <cdr:cNvSpPr txBox="1"/>
      </cdr:nvSpPr>
      <cdr:spPr>
        <a:xfrm xmlns:a="http://schemas.openxmlformats.org/drawingml/2006/main">
          <a:off x="79375" y="1555750"/>
          <a:ext cx="199995" cy="695318"/>
        </a:xfrm>
        <a:prstGeom xmlns:a="http://schemas.openxmlformats.org/drawingml/2006/main" prst="rect">
          <a:avLst/>
        </a:prstGeom>
      </cdr:spPr>
      <cdr:txBody>
        <a:bodyPr xmlns:a="http://schemas.openxmlformats.org/drawingml/2006/main" vert="vert270" wrap="square" rtlCol="0" anchor="ctr"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de-DE" sz="800" dirty="0">
              <a:latin typeface="Arial" panose="020B0604020202020204" pitchFamily="34" charset="0"/>
              <a:cs typeface="Arial" panose="020B0604020202020204" pitchFamily="34" charset="0"/>
            </a:rPr>
            <a:t>- in Mio. € - </a:t>
          </a:r>
        </a:p>
      </cdr:txBody>
    </cdr:sp>
  </cdr:relSizeAnchor>
</c:userShapes>
</file>

<file path=ppt/drawings/drawing5.xml><?xml version="1.0" encoding="utf-8"?>
<c:userShapes xmlns:c="http://schemas.openxmlformats.org/drawingml/2006/chart">
  <cdr:relSizeAnchor xmlns:cdr="http://schemas.openxmlformats.org/drawingml/2006/chartDrawing">
    <cdr:from>
      <cdr:x>0.01283</cdr:x>
      <cdr:y>0.36881</cdr:y>
    </cdr:from>
    <cdr:to>
      <cdr:x>0.03303</cdr:x>
      <cdr:y>0.5444</cdr:y>
    </cdr:to>
    <cdr:sp macro="" textlink="">
      <cdr:nvSpPr>
        <cdr:cNvPr id="2" name="Textfeld 1"/>
        <cdr:cNvSpPr txBox="1"/>
      </cdr:nvSpPr>
      <cdr:spPr>
        <a:xfrm xmlns:a="http://schemas.openxmlformats.org/drawingml/2006/main">
          <a:off x="127000" y="1460500"/>
          <a:ext cx="199995" cy="695318"/>
        </a:xfrm>
        <a:prstGeom xmlns:a="http://schemas.openxmlformats.org/drawingml/2006/main" prst="rect">
          <a:avLst/>
        </a:prstGeom>
      </cdr:spPr>
      <cdr:txBody>
        <a:bodyPr xmlns:a="http://schemas.openxmlformats.org/drawingml/2006/main" vert="vert270" wrap="square" rtlCol="0" anchor="ctr"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de-DE" sz="800" dirty="0">
              <a:latin typeface="Arial" panose="020B0604020202020204" pitchFamily="34" charset="0"/>
              <a:cs typeface="Arial" panose="020B0604020202020204" pitchFamily="34" charset="0"/>
            </a:rPr>
            <a:t>- in Mio. € - </a:t>
          </a:r>
        </a:p>
      </cdr:txBody>
    </cdr:sp>
  </cdr:relSizeAnchor>
</c:userShapes>
</file>

<file path=ppt/drawings/drawing6.xml><?xml version="1.0" encoding="utf-8"?>
<c:userShapes xmlns:c="http://schemas.openxmlformats.org/drawingml/2006/chart">
  <cdr:relSizeAnchor xmlns:cdr="http://schemas.openxmlformats.org/drawingml/2006/chartDrawing">
    <cdr:from>
      <cdr:x>0</cdr:x>
      <cdr:y>0.34358</cdr:y>
    </cdr:from>
    <cdr:to>
      <cdr:x>0.0385</cdr:x>
      <cdr:y>0.57705</cdr:y>
    </cdr:to>
    <cdr:sp macro="" textlink="">
      <cdr:nvSpPr>
        <cdr:cNvPr id="2" name="Textfeld 1"/>
        <cdr:cNvSpPr txBox="1"/>
      </cdr:nvSpPr>
      <cdr:spPr>
        <a:xfrm xmlns:a="http://schemas.openxmlformats.org/drawingml/2006/main">
          <a:off x="-611682" y="1360558"/>
          <a:ext cx="311850" cy="924542"/>
        </a:xfrm>
        <a:prstGeom xmlns:a="http://schemas.openxmlformats.org/drawingml/2006/main" prst="rect">
          <a:avLst/>
        </a:prstGeom>
      </cdr:spPr>
      <cdr:txBody>
        <a:bodyPr xmlns:a="http://schemas.openxmlformats.org/drawingml/2006/main" vert="vert270" wrap="square" rtlCol="0" anchor="ctr"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de-DE" sz="900" dirty="0" smtClean="0">
              <a:latin typeface="Arial" panose="020B0604020202020204" pitchFamily="34" charset="0"/>
              <a:cs typeface="Arial" panose="020B0604020202020204" pitchFamily="34" charset="0"/>
            </a:rPr>
            <a:t>- in Mio. € -</a:t>
          </a:r>
          <a:endParaRPr lang="de-DE" sz="900" dirty="0">
            <a:latin typeface="Arial" panose="020B0604020202020204" pitchFamily="34" charset="0"/>
            <a:cs typeface="Arial" panose="020B0604020202020204" pitchFamily="34"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0.00941</cdr:x>
      <cdr:y>0.37309</cdr:y>
    </cdr:from>
    <cdr:to>
      <cdr:x>0.03004</cdr:x>
      <cdr:y>0.54101</cdr:y>
    </cdr:to>
    <cdr:sp macro="" textlink="">
      <cdr:nvSpPr>
        <cdr:cNvPr id="2" name="Textfeld 1"/>
        <cdr:cNvSpPr txBox="1"/>
      </cdr:nvSpPr>
      <cdr:spPr>
        <a:xfrm xmlns:a="http://schemas.openxmlformats.org/drawingml/2006/main">
          <a:off x="93133" y="1477434"/>
          <a:ext cx="204288" cy="664973"/>
        </a:xfrm>
        <a:prstGeom xmlns:a="http://schemas.openxmlformats.org/drawingml/2006/main" prst="rect">
          <a:avLst/>
        </a:prstGeom>
      </cdr:spPr>
      <cdr:txBody>
        <a:bodyPr xmlns:a="http://schemas.openxmlformats.org/drawingml/2006/main" vert="vert270" wrap="square" rtlCol="0" anchor="ctr"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de-DE" sz="900" dirty="0">
              <a:latin typeface="Arial" panose="020B0604020202020204" pitchFamily="34" charset="0"/>
              <a:cs typeface="Arial" panose="020B0604020202020204" pitchFamily="34" charset="0"/>
            </a:rPr>
            <a:t>- in Mio. € - </a:t>
          </a:r>
        </a:p>
      </cdr:txBody>
    </cdr:sp>
  </cdr:relSizeAnchor>
  <cdr:relSizeAnchor xmlns:cdr="http://schemas.openxmlformats.org/drawingml/2006/chartDrawing">
    <cdr:from>
      <cdr:x>0.21119</cdr:x>
      <cdr:y>0.12696</cdr:y>
    </cdr:from>
    <cdr:to>
      <cdr:x>0.28693</cdr:x>
      <cdr:y>0.20286</cdr:y>
    </cdr:to>
    <cdr:sp macro="" textlink="">
      <cdr:nvSpPr>
        <cdr:cNvPr id="4" name="Textfeld 3"/>
        <cdr:cNvSpPr txBox="1"/>
      </cdr:nvSpPr>
      <cdr:spPr>
        <a:xfrm xmlns:a="http://schemas.openxmlformats.org/drawingml/2006/main">
          <a:off x="1978609" y="525327"/>
          <a:ext cx="709556" cy="31405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fld id="{650DC01D-6E10-4678-9C12-8CDAF951044A}" type="TxLink">
            <a:rPr lang="en-US" sz="1400" b="1" i="0" u="none" strike="noStrike">
              <a:solidFill>
                <a:sysClr val="windowText" lastClr="000000"/>
              </a:solidFill>
              <a:latin typeface="Arial"/>
              <a:cs typeface="Arial"/>
            </a:rPr>
            <a:pPr/>
            <a:t> 785 </a:t>
          </a:fld>
          <a:endParaRPr lang="de-DE" sz="1600" b="1" dirty="0">
            <a:solidFill>
              <a:sysClr val="windowText" lastClr="000000"/>
            </a:solidFill>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0.50316</cdr:x>
      <cdr:y>0.07099</cdr:y>
    </cdr:from>
    <cdr:to>
      <cdr:x>0.57465</cdr:x>
      <cdr:y>0.1469</cdr:y>
    </cdr:to>
    <cdr:sp macro="" textlink="">
      <cdr:nvSpPr>
        <cdr:cNvPr id="5" name="Textfeld 1"/>
        <cdr:cNvSpPr txBox="1"/>
      </cdr:nvSpPr>
      <cdr:spPr>
        <a:xfrm xmlns:a="http://schemas.openxmlformats.org/drawingml/2006/main">
          <a:off x="4713930" y="293742"/>
          <a:ext cx="669809" cy="31410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fld id="{2D903237-BE01-4C1A-A9C5-A774493A3C6A}" type="TxLink">
            <a:rPr lang="en-US" sz="1400" b="1" i="0" u="none" strike="noStrike">
              <a:solidFill>
                <a:sysClr val="windowText" lastClr="000000"/>
              </a:solidFill>
              <a:latin typeface="Arial"/>
              <a:cs typeface="Arial"/>
            </a:rPr>
            <a:pPr algn="ctr"/>
            <a:t> 867 </a:t>
          </a:fld>
          <a:endParaRPr lang="de-DE" sz="1600" b="1" dirty="0">
            <a:solidFill>
              <a:sysClr val="windowText" lastClr="000000"/>
            </a:solidFill>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0.8061</cdr:x>
      <cdr:y>0.02848</cdr:y>
    </cdr:from>
    <cdr:to>
      <cdr:x>0.88677</cdr:x>
      <cdr:y>0.10438</cdr:y>
    </cdr:to>
    <cdr:sp macro="" textlink="">
      <cdr:nvSpPr>
        <cdr:cNvPr id="6" name="Textfeld 1"/>
        <cdr:cNvSpPr txBox="1"/>
      </cdr:nvSpPr>
      <cdr:spPr>
        <a:xfrm xmlns:a="http://schemas.openxmlformats.org/drawingml/2006/main">
          <a:off x="7552121" y="117845"/>
          <a:ext cx="755793" cy="314059"/>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fld id="{4E93222E-6A97-42E6-9860-D60C76A0419A}" type="TxLink">
            <a:rPr lang="en-US" sz="1400" b="1" i="0" u="none" strike="noStrike">
              <a:solidFill>
                <a:sysClr val="windowText" lastClr="000000"/>
              </a:solidFill>
              <a:latin typeface="Arial"/>
              <a:cs typeface="Arial"/>
            </a:rPr>
            <a:pPr/>
            <a:t> 914 </a:t>
          </a:fld>
          <a:endParaRPr lang="de-DE" sz="1600" b="1" dirty="0">
            <a:solidFill>
              <a:sysClr val="windowText" lastClr="000000"/>
            </a:solidFill>
            <a:latin typeface="Arial" panose="020B0604020202020204" pitchFamily="34" charset="0"/>
            <a:cs typeface="Arial" panose="020B0604020202020204"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3" y="2"/>
            <a:ext cx="2947777" cy="495063"/>
          </a:xfrm>
          <a:prstGeom prst="rect">
            <a:avLst/>
          </a:prstGeom>
        </p:spPr>
        <p:txBody>
          <a:bodyPr vert="horz" lIns="96270" tIns="48136" rIns="96270" bIns="48136" rtlCol="0"/>
          <a:lstStyle>
            <a:lvl1pPr algn="l">
              <a:defRPr sz="1400">
                <a:cs typeface="+mn-cs"/>
              </a:defRPr>
            </a:lvl1pPr>
          </a:lstStyle>
          <a:p>
            <a:pPr>
              <a:defRPr/>
            </a:pPr>
            <a:endParaRPr lang="de-DE" dirty="0"/>
          </a:p>
        </p:txBody>
      </p:sp>
      <p:sp>
        <p:nvSpPr>
          <p:cNvPr id="3" name="Datumsplatzhalter 2"/>
          <p:cNvSpPr>
            <a:spLocks noGrp="1"/>
          </p:cNvSpPr>
          <p:nvPr>
            <p:ph type="dt" sz="quarter" idx="1"/>
          </p:nvPr>
        </p:nvSpPr>
        <p:spPr>
          <a:xfrm>
            <a:off x="3848314" y="2"/>
            <a:ext cx="2947777" cy="495063"/>
          </a:xfrm>
          <a:prstGeom prst="rect">
            <a:avLst/>
          </a:prstGeom>
        </p:spPr>
        <p:txBody>
          <a:bodyPr vert="horz" lIns="96270" tIns="48136" rIns="96270" bIns="48136" rtlCol="0"/>
          <a:lstStyle>
            <a:lvl1pPr algn="r">
              <a:defRPr sz="1400">
                <a:cs typeface="+mn-cs"/>
              </a:defRPr>
            </a:lvl1pPr>
          </a:lstStyle>
          <a:p>
            <a:pPr>
              <a:defRPr/>
            </a:pPr>
            <a:fld id="{9393DFD3-D5B4-4C9B-ACDD-EDD49A0602DA}" type="datetimeFigureOut">
              <a:rPr lang="de-DE"/>
              <a:pPr>
                <a:defRPr/>
              </a:pPr>
              <a:t>27.09.2022</a:t>
            </a:fld>
            <a:endParaRPr lang="de-DE" dirty="0"/>
          </a:p>
        </p:txBody>
      </p:sp>
      <p:sp>
        <p:nvSpPr>
          <p:cNvPr id="4" name="Fußzeilenplatzhalter 3"/>
          <p:cNvSpPr>
            <a:spLocks noGrp="1"/>
          </p:cNvSpPr>
          <p:nvPr>
            <p:ph type="ftr" sz="quarter" idx="2"/>
          </p:nvPr>
        </p:nvSpPr>
        <p:spPr>
          <a:xfrm>
            <a:off x="3" y="9429990"/>
            <a:ext cx="2947777" cy="495063"/>
          </a:xfrm>
          <a:prstGeom prst="rect">
            <a:avLst/>
          </a:prstGeom>
        </p:spPr>
        <p:txBody>
          <a:bodyPr vert="horz" lIns="96270" tIns="48136" rIns="96270" bIns="48136" rtlCol="0" anchor="b"/>
          <a:lstStyle>
            <a:lvl1pPr algn="l">
              <a:defRPr sz="1400">
                <a:cs typeface="+mn-cs"/>
              </a:defRPr>
            </a:lvl1pPr>
          </a:lstStyle>
          <a:p>
            <a:pPr>
              <a:defRPr/>
            </a:pPr>
            <a:endParaRPr lang="de-DE" dirty="0"/>
          </a:p>
        </p:txBody>
      </p:sp>
      <p:sp>
        <p:nvSpPr>
          <p:cNvPr id="5" name="Foliennummernplatzhalter 4"/>
          <p:cNvSpPr>
            <a:spLocks noGrp="1"/>
          </p:cNvSpPr>
          <p:nvPr>
            <p:ph type="sldNum" sz="quarter" idx="3"/>
          </p:nvPr>
        </p:nvSpPr>
        <p:spPr>
          <a:xfrm>
            <a:off x="3848314" y="9429990"/>
            <a:ext cx="2947777" cy="495063"/>
          </a:xfrm>
          <a:prstGeom prst="rect">
            <a:avLst/>
          </a:prstGeom>
        </p:spPr>
        <p:txBody>
          <a:bodyPr vert="horz" lIns="96270" tIns="48136" rIns="96270" bIns="48136" rtlCol="0" anchor="b"/>
          <a:lstStyle>
            <a:lvl1pPr algn="r">
              <a:defRPr sz="1400">
                <a:cs typeface="+mn-cs"/>
              </a:defRPr>
            </a:lvl1pPr>
          </a:lstStyle>
          <a:p>
            <a:pPr>
              <a:defRPr/>
            </a:pPr>
            <a:fld id="{5A3DE9F6-F65F-4A29-9CC3-60157397649F}" type="slidenum">
              <a:rPr lang="de-DE"/>
              <a:pPr>
                <a:defRPr/>
              </a:pPr>
              <a:t>‹Nr.›</a:t>
            </a:fld>
            <a:endParaRPr lang="de-DE" dirty="0"/>
          </a:p>
        </p:txBody>
      </p:sp>
    </p:spTree>
    <p:extLst>
      <p:ext uri="{BB962C8B-B14F-4D97-AF65-F5344CB8AC3E}">
        <p14:creationId xmlns:p14="http://schemas.microsoft.com/office/powerpoint/2010/main" val="28017974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3" y="2"/>
            <a:ext cx="2947777" cy="495063"/>
          </a:xfrm>
          <a:prstGeom prst="rect">
            <a:avLst/>
          </a:prstGeom>
        </p:spPr>
        <p:txBody>
          <a:bodyPr vert="horz" lIns="96270" tIns="48136" rIns="96270" bIns="48136" rtlCol="0"/>
          <a:lstStyle>
            <a:lvl1pPr algn="l">
              <a:defRPr sz="1400">
                <a:cs typeface="+mn-cs"/>
              </a:defRPr>
            </a:lvl1pPr>
          </a:lstStyle>
          <a:p>
            <a:pPr>
              <a:defRPr/>
            </a:pPr>
            <a:endParaRPr lang="de-DE" dirty="0"/>
          </a:p>
        </p:txBody>
      </p:sp>
      <p:sp>
        <p:nvSpPr>
          <p:cNvPr id="3" name="Datumsplatzhalter 2"/>
          <p:cNvSpPr>
            <a:spLocks noGrp="1"/>
          </p:cNvSpPr>
          <p:nvPr>
            <p:ph type="dt" idx="1"/>
          </p:nvPr>
        </p:nvSpPr>
        <p:spPr>
          <a:xfrm>
            <a:off x="3848314" y="2"/>
            <a:ext cx="2947777" cy="495063"/>
          </a:xfrm>
          <a:prstGeom prst="rect">
            <a:avLst/>
          </a:prstGeom>
        </p:spPr>
        <p:txBody>
          <a:bodyPr vert="horz" lIns="96270" tIns="48136" rIns="96270" bIns="48136" rtlCol="0"/>
          <a:lstStyle>
            <a:lvl1pPr algn="r">
              <a:defRPr sz="1400">
                <a:cs typeface="+mn-cs"/>
              </a:defRPr>
            </a:lvl1pPr>
          </a:lstStyle>
          <a:p>
            <a:pPr>
              <a:defRPr/>
            </a:pPr>
            <a:fld id="{CB81F243-9355-4F98-84C7-B2856732E526}" type="datetimeFigureOut">
              <a:rPr lang="de-DE"/>
              <a:pPr>
                <a:defRPr/>
              </a:pPr>
              <a:t>27.09.2022</a:t>
            </a:fld>
            <a:endParaRPr lang="de-DE" dirty="0"/>
          </a:p>
        </p:txBody>
      </p:sp>
      <p:sp>
        <p:nvSpPr>
          <p:cNvPr id="4" name="Folienbildplatzhalter 3"/>
          <p:cNvSpPr>
            <a:spLocks noGrp="1" noRot="1" noChangeAspect="1"/>
          </p:cNvSpPr>
          <p:nvPr>
            <p:ph type="sldImg" idx="2"/>
          </p:nvPr>
        </p:nvSpPr>
        <p:spPr>
          <a:xfrm>
            <a:off x="92075" y="746125"/>
            <a:ext cx="6613525" cy="3721100"/>
          </a:xfrm>
          <a:prstGeom prst="rect">
            <a:avLst/>
          </a:prstGeom>
          <a:noFill/>
          <a:ln w="12700">
            <a:solidFill>
              <a:prstClr val="black"/>
            </a:solidFill>
          </a:ln>
        </p:spPr>
        <p:txBody>
          <a:bodyPr vert="horz" lIns="96270" tIns="48136" rIns="96270" bIns="48136" rtlCol="0" anchor="ctr"/>
          <a:lstStyle/>
          <a:p>
            <a:pPr lvl="0"/>
            <a:endParaRPr lang="de-DE" noProof="0" dirty="0" smtClean="0"/>
          </a:p>
        </p:txBody>
      </p:sp>
      <p:sp>
        <p:nvSpPr>
          <p:cNvPr id="5" name="Notizenplatzhalter 4"/>
          <p:cNvSpPr>
            <a:spLocks noGrp="1"/>
          </p:cNvSpPr>
          <p:nvPr>
            <p:ph type="body" sz="quarter" idx="3"/>
          </p:nvPr>
        </p:nvSpPr>
        <p:spPr>
          <a:xfrm>
            <a:off x="679768" y="4714204"/>
            <a:ext cx="5438140" cy="4468257"/>
          </a:xfrm>
          <a:prstGeom prst="rect">
            <a:avLst/>
          </a:prstGeom>
        </p:spPr>
        <p:txBody>
          <a:bodyPr vert="horz" lIns="96270" tIns="48136" rIns="96270" bIns="48136"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3" y="9429990"/>
            <a:ext cx="2947777" cy="495063"/>
          </a:xfrm>
          <a:prstGeom prst="rect">
            <a:avLst/>
          </a:prstGeom>
        </p:spPr>
        <p:txBody>
          <a:bodyPr vert="horz" lIns="96270" tIns="48136" rIns="96270" bIns="48136" rtlCol="0" anchor="b"/>
          <a:lstStyle>
            <a:lvl1pPr algn="l">
              <a:defRPr sz="1400">
                <a:cs typeface="+mn-cs"/>
              </a:defRPr>
            </a:lvl1pPr>
          </a:lstStyle>
          <a:p>
            <a:pPr>
              <a:defRPr/>
            </a:pPr>
            <a:endParaRPr lang="de-DE" dirty="0"/>
          </a:p>
        </p:txBody>
      </p:sp>
      <p:sp>
        <p:nvSpPr>
          <p:cNvPr id="7" name="Foliennummernplatzhalter 6"/>
          <p:cNvSpPr>
            <a:spLocks noGrp="1"/>
          </p:cNvSpPr>
          <p:nvPr>
            <p:ph type="sldNum" sz="quarter" idx="5"/>
          </p:nvPr>
        </p:nvSpPr>
        <p:spPr>
          <a:xfrm>
            <a:off x="3848314" y="9429990"/>
            <a:ext cx="2947777" cy="495063"/>
          </a:xfrm>
          <a:prstGeom prst="rect">
            <a:avLst/>
          </a:prstGeom>
        </p:spPr>
        <p:txBody>
          <a:bodyPr vert="horz" lIns="96270" tIns="48136" rIns="96270" bIns="48136" rtlCol="0" anchor="b"/>
          <a:lstStyle>
            <a:lvl1pPr algn="r">
              <a:defRPr sz="1400">
                <a:cs typeface="+mn-cs"/>
              </a:defRPr>
            </a:lvl1pPr>
          </a:lstStyle>
          <a:p>
            <a:pPr>
              <a:defRPr/>
            </a:pPr>
            <a:fld id="{4A30B8FF-EE94-474C-B4B9-63E99575CCF6}" type="slidenum">
              <a:rPr lang="de-DE"/>
              <a:pPr>
                <a:defRPr/>
              </a:pPr>
              <a:t>‹Nr.›</a:t>
            </a:fld>
            <a:endParaRPr lang="de-DE" dirty="0"/>
          </a:p>
        </p:txBody>
      </p:sp>
    </p:spTree>
    <p:extLst>
      <p:ext uri="{BB962C8B-B14F-4D97-AF65-F5344CB8AC3E}">
        <p14:creationId xmlns:p14="http://schemas.microsoft.com/office/powerpoint/2010/main" val="39430306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defRPr/>
            </a:pPr>
            <a:fld id="{33DCCD01-52A4-4A7B-B5B8-2E424626010B}" type="slidenum">
              <a:rPr lang="it-IT" altLang="de-DE" sz="1400" smtClean="0">
                <a:latin typeface="Times" pitchFamily="18" charset="0"/>
              </a:rPr>
              <a:pPr eaLnBrk="1" hangingPunct="1">
                <a:spcBef>
                  <a:spcPct val="0"/>
                </a:spcBef>
                <a:defRPr/>
              </a:pPr>
              <a:t>1</a:t>
            </a:fld>
            <a:endParaRPr lang="it-IT" altLang="de-DE" sz="1400" dirty="0" smtClean="0">
              <a:latin typeface="Times" pitchFamily="18" charset="0"/>
            </a:endParaRPr>
          </a:p>
        </p:txBody>
      </p:sp>
      <p:sp>
        <p:nvSpPr>
          <p:cNvPr id="24579" name="Rectangle 2"/>
          <p:cNvSpPr>
            <a:spLocks noGrp="1" noRot="1" noChangeAspect="1" noChangeArrowheads="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de-DE" altLang="de-DE" dirty="0" smtClean="0">
              <a:latin typeface="Times"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10</a:t>
            </a:fld>
            <a:endParaRPr lang="de-DE" altLang="de-DE" dirty="0" smtClean="0">
              <a:solidFill>
                <a:srgbClr val="000000"/>
              </a:solidFill>
            </a:endParaRPr>
          </a:p>
        </p:txBody>
      </p:sp>
    </p:spTree>
    <p:extLst>
      <p:ext uri="{BB962C8B-B14F-4D97-AF65-F5344CB8AC3E}">
        <p14:creationId xmlns:p14="http://schemas.microsoft.com/office/powerpoint/2010/main" val="17829462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11</a:t>
            </a:fld>
            <a:endParaRPr lang="de-DE" altLang="de-DE" dirty="0" smtClean="0">
              <a:solidFill>
                <a:srgbClr val="000000"/>
              </a:solidFill>
            </a:endParaRPr>
          </a:p>
        </p:txBody>
      </p:sp>
    </p:spTree>
    <p:extLst>
      <p:ext uri="{BB962C8B-B14F-4D97-AF65-F5344CB8AC3E}">
        <p14:creationId xmlns:p14="http://schemas.microsoft.com/office/powerpoint/2010/main" val="6399894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12</a:t>
            </a:fld>
            <a:endParaRPr lang="de-DE" altLang="de-DE" dirty="0" smtClean="0">
              <a:solidFill>
                <a:srgbClr val="000000"/>
              </a:solidFill>
            </a:endParaRPr>
          </a:p>
        </p:txBody>
      </p:sp>
    </p:spTree>
    <p:extLst>
      <p:ext uri="{BB962C8B-B14F-4D97-AF65-F5344CB8AC3E}">
        <p14:creationId xmlns:p14="http://schemas.microsoft.com/office/powerpoint/2010/main" val="67223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13</a:t>
            </a:fld>
            <a:endParaRPr lang="de-DE" altLang="de-DE" dirty="0" smtClean="0">
              <a:solidFill>
                <a:srgbClr val="000000"/>
              </a:solidFill>
            </a:endParaRPr>
          </a:p>
        </p:txBody>
      </p:sp>
    </p:spTree>
    <p:extLst>
      <p:ext uri="{BB962C8B-B14F-4D97-AF65-F5344CB8AC3E}">
        <p14:creationId xmlns:p14="http://schemas.microsoft.com/office/powerpoint/2010/main" val="487290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14</a:t>
            </a:fld>
            <a:endParaRPr lang="de-DE" altLang="de-DE" dirty="0" smtClean="0">
              <a:solidFill>
                <a:srgbClr val="000000"/>
              </a:solidFill>
            </a:endParaRPr>
          </a:p>
        </p:txBody>
      </p:sp>
    </p:spTree>
    <p:extLst>
      <p:ext uri="{BB962C8B-B14F-4D97-AF65-F5344CB8AC3E}">
        <p14:creationId xmlns:p14="http://schemas.microsoft.com/office/powerpoint/2010/main" val="6096024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15</a:t>
            </a:fld>
            <a:endParaRPr lang="de-DE" altLang="de-DE" dirty="0" smtClean="0">
              <a:solidFill>
                <a:srgbClr val="000000"/>
              </a:solidFill>
            </a:endParaRPr>
          </a:p>
        </p:txBody>
      </p:sp>
    </p:spTree>
    <p:extLst>
      <p:ext uri="{BB962C8B-B14F-4D97-AF65-F5344CB8AC3E}">
        <p14:creationId xmlns:p14="http://schemas.microsoft.com/office/powerpoint/2010/main" val="23441489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16</a:t>
            </a:fld>
            <a:endParaRPr lang="de-DE" altLang="de-DE" dirty="0" smtClean="0">
              <a:solidFill>
                <a:srgbClr val="000000"/>
              </a:solidFill>
            </a:endParaRPr>
          </a:p>
        </p:txBody>
      </p:sp>
    </p:spTree>
    <p:extLst>
      <p:ext uri="{BB962C8B-B14F-4D97-AF65-F5344CB8AC3E}">
        <p14:creationId xmlns:p14="http://schemas.microsoft.com/office/powerpoint/2010/main" val="9742437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17</a:t>
            </a:fld>
            <a:endParaRPr lang="de-DE" altLang="de-DE" dirty="0" smtClean="0">
              <a:solidFill>
                <a:srgbClr val="000000"/>
              </a:solidFill>
            </a:endParaRPr>
          </a:p>
        </p:txBody>
      </p:sp>
    </p:spTree>
    <p:extLst>
      <p:ext uri="{BB962C8B-B14F-4D97-AF65-F5344CB8AC3E}">
        <p14:creationId xmlns:p14="http://schemas.microsoft.com/office/powerpoint/2010/main" val="2378935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18</a:t>
            </a:fld>
            <a:endParaRPr lang="de-DE" altLang="de-DE" dirty="0" smtClean="0">
              <a:solidFill>
                <a:srgbClr val="000000"/>
              </a:solidFill>
            </a:endParaRPr>
          </a:p>
        </p:txBody>
      </p:sp>
    </p:spTree>
    <p:extLst>
      <p:ext uri="{BB962C8B-B14F-4D97-AF65-F5344CB8AC3E}">
        <p14:creationId xmlns:p14="http://schemas.microsoft.com/office/powerpoint/2010/main" val="37294582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19</a:t>
            </a:fld>
            <a:endParaRPr lang="de-DE" altLang="de-DE" dirty="0" smtClean="0">
              <a:solidFill>
                <a:srgbClr val="000000"/>
              </a:solidFill>
            </a:endParaRPr>
          </a:p>
        </p:txBody>
      </p:sp>
    </p:spTree>
    <p:extLst>
      <p:ext uri="{BB962C8B-B14F-4D97-AF65-F5344CB8AC3E}">
        <p14:creationId xmlns:p14="http://schemas.microsoft.com/office/powerpoint/2010/main" val="1922447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2</a:t>
            </a:fld>
            <a:endParaRPr lang="de-DE" altLang="de-DE" dirty="0" smtClean="0">
              <a:solidFill>
                <a:srgbClr val="000000"/>
              </a:solidFill>
            </a:endParaRPr>
          </a:p>
        </p:txBody>
      </p:sp>
    </p:spTree>
    <p:extLst>
      <p:ext uri="{BB962C8B-B14F-4D97-AF65-F5344CB8AC3E}">
        <p14:creationId xmlns:p14="http://schemas.microsoft.com/office/powerpoint/2010/main" val="23710252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20</a:t>
            </a:fld>
            <a:endParaRPr lang="de-DE" altLang="de-DE" dirty="0" smtClean="0">
              <a:solidFill>
                <a:srgbClr val="000000"/>
              </a:solidFill>
            </a:endParaRPr>
          </a:p>
        </p:txBody>
      </p:sp>
    </p:spTree>
    <p:extLst>
      <p:ext uri="{BB962C8B-B14F-4D97-AF65-F5344CB8AC3E}">
        <p14:creationId xmlns:p14="http://schemas.microsoft.com/office/powerpoint/2010/main" val="40479916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21</a:t>
            </a:fld>
            <a:endParaRPr lang="de-DE" altLang="de-DE" dirty="0" smtClean="0">
              <a:solidFill>
                <a:srgbClr val="000000"/>
              </a:solidFill>
            </a:endParaRPr>
          </a:p>
        </p:txBody>
      </p:sp>
    </p:spTree>
    <p:extLst>
      <p:ext uri="{BB962C8B-B14F-4D97-AF65-F5344CB8AC3E}">
        <p14:creationId xmlns:p14="http://schemas.microsoft.com/office/powerpoint/2010/main" val="37410294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22</a:t>
            </a:fld>
            <a:endParaRPr lang="de-DE" altLang="de-DE" dirty="0" smtClean="0">
              <a:solidFill>
                <a:srgbClr val="000000"/>
              </a:solidFill>
            </a:endParaRPr>
          </a:p>
        </p:txBody>
      </p:sp>
    </p:spTree>
    <p:extLst>
      <p:ext uri="{BB962C8B-B14F-4D97-AF65-F5344CB8AC3E}">
        <p14:creationId xmlns:p14="http://schemas.microsoft.com/office/powerpoint/2010/main" val="4075844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defRPr/>
            </a:pPr>
            <a:fld id="{33DCCD01-52A4-4A7B-B5B8-2E424626010B}" type="slidenum">
              <a:rPr lang="it-IT" altLang="de-DE" sz="1400" smtClean="0">
                <a:latin typeface="Times" pitchFamily="18" charset="0"/>
              </a:rPr>
              <a:pPr eaLnBrk="1" hangingPunct="1">
                <a:spcBef>
                  <a:spcPct val="0"/>
                </a:spcBef>
                <a:defRPr/>
              </a:pPr>
              <a:t>23</a:t>
            </a:fld>
            <a:endParaRPr lang="it-IT" altLang="de-DE" sz="1400" dirty="0" smtClean="0">
              <a:latin typeface="Times" pitchFamily="18" charset="0"/>
            </a:endParaRPr>
          </a:p>
        </p:txBody>
      </p:sp>
      <p:sp>
        <p:nvSpPr>
          <p:cNvPr id="24579" name="Rectangle 2"/>
          <p:cNvSpPr>
            <a:spLocks noGrp="1" noRot="1" noChangeAspect="1" noChangeArrowheads="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de-DE" altLang="de-DE" dirty="0" smtClean="0">
              <a:latin typeface="Times" pitchFamily="18" charset="0"/>
            </a:endParaRPr>
          </a:p>
        </p:txBody>
      </p:sp>
    </p:spTree>
    <p:extLst>
      <p:ext uri="{BB962C8B-B14F-4D97-AF65-F5344CB8AC3E}">
        <p14:creationId xmlns:p14="http://schemas.microsoft.com/office/powerpoint/2010/main" val="4163075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3</a:t>
            </a:fld>
            <a:endParaRPr lang="de-DE" altLang="de-DE" dirty="0" smtClean="0">
              <a:solidFill>
                <a:srgbClr val="000000"/>
              </a:solidFill>
            </a:endParaRPr>
          </a:p>
        </p:txBody>
      </p:sp>
    </p:spTree>
    <p:extLst>
      <p:ext uri="{BB962C8B-B14F-4D97-AF65-F5344CB8AC3E}">
        <p14:creationId xmlns:p14="http://schemas.microsoft.com/office/powerpoint/2010/main" val="1122071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4</a:t>
            </a:fld>
            <a:endParaRPr lang="de-DE" altLang="de-DE" dirty="0" smtClean="0">
              <a:solidFill>
                <a:srgbClr val="000000"/>
              </a:solidFill>
            </a:endParaRPr>
          </a:p>
        </p:txBody>
      </p:sp>
    </p:spTree>
    <p:extLst>
      <p:ext uri="{BB962C8B-B14F-4D97-AF65-F5344CB8AC3E}">
        <p14:creationId xmlns:p14="http://schemas.microsoft.com/office/powerpoint/2010/main" val="2943842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5</a:t>
            </a:fld>
            <a:endParaRPr lang="de-DE" altLang="de-DE" dirty="0" smtClean="0">
              <a:solidFill>
                <a:srgbClr val="000000"/>
              </a:solidFill>
            </a:endParaRPr>
          </a:p>
        </p:txBody>
      </p:sp>
    </p:spTree>
    <p:extLst>
      <p:ext uri="{BB962C8B-B14F-4D97-AF65-F5344CB8AC3E}">
        <p14:creationId xmlns:p14="http://schemas.microsoft.com/office/powerpoint/2010/main" val="1655450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6</a:t>
            </a:fld>
            <a:endParaRPr lang="de-DE" altLang="de-DE" dirty="0" smtClean="0">
              <a:solidFill>
                <a:srgbClr val="000000"/>
              </a:solidFill>
            </a:endParaRPr>
          </a:p>
        </p:txBody>
      </p:sp>
    </p:spTree>
    <p:extLst>
      <p:ext uri="{BB962C8B-B14F-4D97-AF65-F5344CB8AC3E}">
        <p14:creationId xmlns:p14="http://schemas.microsoft.com/office/powerpoint/2010/main" val="41745357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7</a:t>
            </a:fld>
            <a:endParaRPr lang="de-DE" altLang="de-DE" dirty="0" smtClean="0">
              <a:solidFill>
                <a:srgbClr val="000000"/>
              </a:solidFill>
            </a:endParaRPr>
          </a:p>
        </p:txBody>
      </p:sp>
    </p:spTree>
    <p:extLst>
      <p:ext uri="{BB962C8B-B14F-4D97-AF65-F5344CB8AC3E}">
        <p14:creationId xmlns:p14="http://schemas.microsoft.com/office/powerpoint/2010/main" val="22944527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8</a:t>
            </a:fld>
            <a:endParaRPr lang="de-DE" altLang="de-DE" dirty="0" smtClean="0">
              <a:solidFill>
                <a:srgbClr val="000000"/>
              </a:solidFill>
            </a:endParaRPr>
          </a:p>
        </p:txBody>
      </p:sp>
    </p:spTree>
    <p:extLst>
      <p:ext uri="{BB962C8B-B14F-4D97-AF65-F5344CB8AC3E}">
        <p14:creationId xmlns:p14="http://schemas.microsoft.com/office/powerpoint/2010/main" val="6085682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xfrm>
            <a:off x="92075" y="746125"/>
            <a:ext cx="6613525" cy="3721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dirty="0" smtClean="0"/>
          </a:p>
        </p:txBody>
      </p:sp>
      <p:sp>
        <p:nvSpPr>
          <p:cNvPr id="542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788145-D731-410F-84F2-9E1AD565445F}" type="slidenum">
              <a:rPr lang="de-DE" altLang="de-DE" smtClean="0">
                <a:solidFill>
                  <a:srgbClr val="000000"/>
                </a:solidFill>
              </a:rPr>
              <a:pPr eaLnBrk="1" hangingPunct="1"/>
              <a:t>9</a:t>
            </a:fld>
            <a:endParaRPr lang="de-DE" altLang="de-DE" dirty="0" smtClean="0">
              <a:solidFill>
                <a:srgbClr val="000000"/>
              </a:solidFill>
            </a:endParaRPr>
          </a:p>
        </p:txBody>
      </p:sp>
    </p:spTree>
    <p:extLst>
      <p:ext uri="{BB962C8B-B14F-4D97-AF65-F5344CB8AC3E}">
        <p14:creationId xmlns:p14="http://schemas.microsoft.com/office/powerpoint/2010/main" val="11029119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tangle 7"/>
          <p:cNvSpPr>
            <a:spLocks noChangeArrowheads="1"/>
          </p:cNvSpPr>
          <p:nvPr/>
        </p:nvSpPr>
        <p:spPr bwMode="auto">
          <a:xfrm>
            <a:off x="387352" y="2659063"/>
            <a:ext cx="11804649" cy="4203700"/>
          </a:xfrm>
          <a:prstGeom prst="rect">
            <a:avLst/>
          </a:prstGeom>
          <a:solidFill>
            <a:srgbClr val="24489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defRPr/>
            </a:pPr>
            <a:endParaRPr lang="de-DE" altLang="de-DE" sz="4800" dirty="0">
              <a:solidFill>
                <a:srgbClr val="244894"/>
              </a:solidFill>
              <a:latin typeface="Times" pitchFamily="18" charset="0"/>
              <a:cs typeface="+mn-cs"/>
            </a:endParaRPr>
          </a:p>
        </p:txBody>
      </p:sp>
      <p:pic>
        <p:nvPicPr>
          <p:cNvPr id="5" name="Picture 8" descr="Streife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373063"/>
            <a:ext cx="387351"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HM_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71201" y="373063"/>
            <a:ext cx="8509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0"/>
          <p:cNvSpPr txBox="1">
            <a:spLocks noChangeArrowheads="1"/>
          </p:cNvSpPr>
          <p:nvPr/>
        </p:nvSpPr>
        <p:spPr bwMode="auto">
          <a:xfrm>
            <a:off x="711200" y="296863"/>
            <a:ext cx="19351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de-DE" sz="1200" b="1" dirty="0" smtClean="0">
                <a:solidFill>
                  <a:srgbClr val="244894"/>
                </a:solidFill>
                <a:cs typeface="+mn-cs"/>
              </a:rPr>
              <a:t>Hessisches Ministerium</a:t>
            </a:r>
          </a:p>
          <a:p>
            <a:pPr>
              <a:defRPr/>
            </a:pPr>
            <a:r>
              <a:rPr lang="de-DE" sz="1200" b="1" dirty="0" smtClean="0">
                <a:solidFill>
                  <a:srgbClr val="244894"/>
                </a:solidFill>
                <a:cs typeface="+mn-cs"/>
              </a:rPr>
              <a:t>der Finanzen</a:t>
            </a:r>
          </a:p>
        </p:txBody>
      </p:sp>
      <p:sp>
        <p:nvSpPr>
          <p:cNvPr id="685058" name="Rectangle 2"/>
          <p:cNvSpPr>
            <a:spLocks noGrp="1" noChangeArrowheads="1"/>
          </p:cNvSpPr>
          <p:nvPr>
            <p:ph type="ctrTitle"/>
          </p:nvPr>
        </p:nvSpPr>
        <p:spPr>
          <a:xfrm>
            <a:off x="709085" y="1668464"/>
            <a:ext cx="5930900" cy="871537"/>
          </a:xfrm>
        </p:spPr>
        <p:txBody>
          <a:bodyPr/>
          <a:lstStyle>
            <a:lvl1pPr>
              <a:defRPr/>
            </a:lvl1pPr>
          </a:lstStyle>
          <a:p>
            <a:r>
              <a:rPr lang="de-DE" smtClean="0"/>
              <a:t>Titelmasterformat durch Klicken bearbeiten</a:t>
            </a:r>
            <a:endParaRPr lang="de-DE"/>
          </a:p>
        </p:txBody>
      </p:sp>
      <p:sp>
        <p:nvSpPr>
          <p:cNvPr id="685059" name="Rectangle 3"/>
          <p:cNvSpPr>
            <a:spLocks noGrp="1" noChangeArrowheads="1"/>
          </p:cNvSpPr>
          <p:nvPr>
            <p:ph type="subTitle" idx="1"/>
          </p:nvPr>
        </p:nvSpPr>
        <p:spPr>
          <a:xfrm>
            <a:off x="709085" y="3122613"/>
            <a:ext cx="5930900" cy="871537"/>
          </a:xfrm>
        </p:spPr>
        <p:txBody>
          <a:bodyPr/>
          <a:lstStyle>
            <a:lvl1pPr marL="0" indent="0">
              <a:buFontTx/>
              <a:buNone/>
              <a:defRPr sz="2400" b="1">
                <a:solidFill>
                  <a:schemeClr val="bg1"/>
                </a:solidFill>
              </a:defRPr>
            </a:lvl1pPr>
          </a:lstStyle>
          <a:p>
            <a:r>
              <a:rPr lang="de-DE" smtClean="0"/>
              <a:t>Formatvorlage des Untertitelmasters durch Klicken bearbeiten</a:t>
            </a:r>
            <a:endParaRPr lang="de-DE"/>
          </a:p>
        </p:txBody>
      </p:sp>
      <p:sp>
        <p:nvSpPr>
          <p:cNvPr id="8" name="Rectangle 4"/>
          <p:cNvSpPr>
            <a:spLocks noGrp="1" noChangeArrowheads="1"/>
          </p:cNvSpPr>
          <p:nvPr>
            <p:ph type="dt" sz="half" idx="10"/>
          </p:nvPr>
        </p:nvSpPr>
        <p:spPr>
          <a:xfrm>
            <a:off x="609600" y="6245225"/>
            <a:ext cx="2844800" cy="476250"/>
          </a:xfrm>
          <a:prstGeom prst="rect">
            <a:avLst/>
          </a:prstGeom>
        </p:spPr>
        <p:txBody>
          <a:bodyPr lIns="91440" tIns="45720" rIns="91440" bIns="45720"/>
          <a:lstStyle>
            <a:lvl1pPr algn="l" eaLnBrk="0" hangingPunct="0">
              <a:defRPr sz="1200">
                <a:solidFill>
                  <a:srgbClr val="FFFFFF"/>
                </a:solidFill>
                <a:latin typeface="+mn-lt"/>
                <a:cs typeface="+mn-cs"/>
              </a:defRPr>
            </a:lvl1pPr>
          </a:lstStyle>
          <a:p>
            <a:pPr>
              <a:defRPr/>
            </a:pPr>
            <a:endParaRPr lang="de-DE" dirty="0"/>
          </a:p>
        </p:txBody>
      </p:sp>
    </p:spTree>
    <p:extLst>
      <p:ext uri="{BB962C8B-B14F-4D97-AF65-F5344CB8AC3E}">
        <p14:creationId xmlns:p14="http://schemas.microsoft.com/office/powerpoint/2010/main" val="3330236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Foliennummernplatzhalter 3"/>
          <p:cNvSpPr>
            <a:spLocks noGrp="1"/>
          </p:cNvSpPr>
          <p:nvPr>
            <p:ph type="sldNum" sz="quarter" idx="10"/>
          </p:nvPr>
        </p:nvSpPr>
        <p:spPr/>
        <p:txBody>
          <a:bodyPr/>
          <a:lstStyle>
            <a:lvl1pPr algn="r" eaLnBrk="0" hangingPunct="0">
              <a:defRPr sz="2400">
                <a:solidFill>
                  <a:srgbClr val="3333CC"/>
                </a:solidFill>
                <a:latin typeface="+mn-lt"/>
              </a:defRPr>
            </a:lvl1pPr>
          </a:lstStyle>
          <a:p>
            <a:pPr>
              <a:defRPr/>
            </a:pPr>
            <a:fld id="{F66CE757-49AF-4920-AE6A-2F9C14FEFB56}" type="slidenum">
              <a:rPr lang="it-IT"/>
              <a:pPr>
                <a:defRPr/>
              </a:pPr>
              <a:t>‹Nr.›</a:t>
            </a:fld>
            <a:endParaRPr lang="it-IT" dirty="0"/>
          </a:p>
        </p:txBody>
      </p:sp>
      <p:sp>
        <p:nvSpPr>
          <p:cNvPr id="5" name="Datumsplatzhalter 4"/>
          <p:cNvSpPr>
            <a:spLocks noGrp="1"/>
          </p:cNvSpPr>
          <p:nvPr>
            <p:ph type="dt" sz="half" idx="11"/>
          </p:nvPr>
        </p:nvSpPr>
        <p:spPr>
          <a:xfrm>
            <a:off x="7721600" y="293688"/>
            <a:ext cx="3920067" cy="381000"/>
          </a:xfrm>
          <a:prstGeom prst="rect">
            <a:avLst/>
          </a:prstGeom>
        </p:spPr>
        <p:txBody>
          <a:bodyPr/>
          <a:lstStyle>
            <a:lvl1pPr algn="r" eaLnBrk="0" hangingPunct="0">
              <a:defRPr sz="2400">
                <a:solidFill>
                  <a:srgbClr val="3333CC"/>
                </a:solidFill>
                <a:latin typeface="+mn-lt"/>
                <a:cs typeface="+mn-cs"/>
              </a:defRPr>
            </a:lvl1pPr>
          </a:lstStyle>
          <a:p>
            <a:pPr>
              <a:defRPr/>
            </a:pPr>
            <a:endParaRPr lang="de-DE" dirty="0"/>
          </a:p>
        </p:txBody>
      </p:sp>
    </p:spTree>
    <p:extLst>
      <p:ext uri="{BB962C8B-B14F-4D97-AF65-F5344CB8AC3E}">
        <p14:creationId xmlns:p14="http://schemas.microsoft.com/office/powerpoint/2010/main" val="2657338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940800" y="838200"/>
            <a:ext cx="2743200" cy="546258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709085" y="838200"/>
            <a:ext cx="8028516" cy="5462588"/>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Foliennummernplatzhalter 3"/>
          <p:cNvSpPr>
            <a:spLocks noGrp="1"/>
          </p:cNvSpPr>
          <p:nvPr>
            <p:ph type="sldNum" sz="quarter" idx="10"/>
          </p:nvPr>
        </p:nvSpPr>
        <p:spPr/>
        <p:txBody>
          <a:bodyPr/>
          <a:lstStyle>
            <a:lvl1pPr algn="r" eaLnBrk="0" hangingPunct="0">
              <a:defRPr sz="2400">
                <a:solidFill>
                  <a:srgbClr val="3333CC"/>
                </a:solidFill>
                <a:latin typeface="+mn-lt"/>
              </a:defRPr>
            </a:lvl1pPr>
          </a:lstStyle>
          <a:p>
            <a:pPr>
              <a:defRPr/>
            </a:pPr>
            <a:fld id="{D72D0303-F3EE-4D2D-8A4B-CAF5E1EFFB8E}" type="slidenum">
              <a:rPr lang="it-IT"/>
              <a:pPr>
                <a:defRPr/>
              </a:pPr>
              <a:t>‹Nr.›</a:t>
            </a:fld>
            <a:endParaRPr lang="it-IT" dirty="0"/>
          </a:p>
        </p:txBody>
      </p:sp>
      <p:sp>
        <p:nvSpPr>
          <p:cNvPr id="5" name="Datumsplatzhalter 4"/>
          <p:cNvSpPr>
            <a:spLocks noGrp="1"/>
          </p:cNvSpPr>
          <p:nvPr>
            <p:ph type="dt" sz="half" idx="11"/>
          </p:nvPr>
        </p:nvSpPr>
        <p:spPr>
          <a:xfrm>
            <a:off x="7721600" y="293688"/>
            <a:ext cx="3920067" cy="381000"/>
          </a:xfrm>
          <a:prstGeom prst="rect">
            <a:avLst/>
          </a:prstGeom>
        </p:spPr>
        <p:txBody>
          <a:bodyPr/>
          <a:lstStyle>
            <a:lvl1pPr algn="r" eaLnBrk="0" hangingPunct="0">
              <a:defRPr sz="2400">
                <a:solidFill>
                  <a:srgbClr val="3333CC"/>
                </a:solidFill>
                <a:latin typeface="+mn-lt"/>
                <a:cs typeface="+mn-cs"/>
              </a:defRPr>
            </a:lvl1pPr>
          </a:lstStyle>
          <a:p>
            <a:pPr>
              <a:defRPr/>
            </a:pPr>
            <a:endParaRPr lang="de-DE" dirty="0"/>
          </a:p>
        </p:txBody>
      </p:sp>
    </p:spTree>
    <p:extLst>
      <p:ext uri="{BB962C8B-B14F-4D97-AF65-F5344CB8AC3E}">
        <p14:creationId xmlns:p14="http://schemas.microsoft.com/office/powerpoint/2010/main" val="1332779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709085" y="838200"/>
            <a:ext cx="9476316" cy="871538"/>
          </a:xfrm>
        </p:spPr>
        <p:txBody>
          <a:bodyPr/>
          <a:lstStyle/>
          <a:p>
            <a:r>
              <a:rPr lang="de-DE" smtClean="0"/>
              <a:t>Titelmasterformat durch Klicken bearbeiten</a:t>
            </a:r>
            <a:endParaRPr lang="de-DE"/>
          </a:p>
        </p:txBody>
      </p:sp>
      <p:sp>
        <p:nvSpPr>
          <p:cNvPr id="3" name="Inhaltsplatzhalter 2"/>
          <p:cNvSpPr>
            <a:spLocks noGrp="1"/>
          </p:cNvSpPr>
          <p:nvPr>
            <p:ph idx="1"/>
          </p:nvPr>
        </p:nvSpPr>
        <p:spPr>
          <a:xfrm>
            <a:off x="709085" y="1982788"/>
            <a:ext cx="10475481" cy="4110508"/>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Foliennummernplatzhalter 3"/>
          <p:cNvSpPr>
            <a:spLocks noGrp="1"/>
          </p:cNvSpPr>
          <p:nvPr>
            <p:ph type="sldNum" sz="quarter" idx="10"/>
          </p:nvPr>
        </p:nvSpPr>
        <p:spPr/>
        <p:txBody>
          <a:bodyPr/>
          <a:lstStyle>
            <a:lvl1pPr>
              <a:defRPr/>
            </a:lvl1pPr>
          </a:lstStyle>
          <a:p>
            <a:pPr>
              <a:defRPr/>
            </a:pPr>
            <a:fld id="{2B5FDED8-0A69-460B-A809-360FB7C464BF}" type="slidenum">
              <a:rPr lang="it-IT"/>
              <a:pPr>
                <a:defRPr/>
              </a:pPr>
              <a:t>‹Nr.›</a:t>
            </a:fld>
            <a:endParaRPr lang="it-IT" dirty="0"/>
          </a:p>
        </p:txBody>
      </p:sp>
    </p:spTree>
    <p:extLst>
      <p:ext uri="{BB962C8B-B14F-4D97-AF65-F5344CB8AC3E}">
        <p14:creationId xmlns:p14="http://schemas.microsoft.com/office/powerpoint/2010/main" val="366655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Foliennummernplatzhalter 3"/>
          <p:cNvSpPr>
            <a:spLocks noGrp="1"/>
          </p:cNvSpPr>
          <p:nvPr>
            <p:ph type="sldNum" sz="quarter" idx="10"/>
          </p:nvPr>
        </p:nvSpPr>
        <p:spPr/>
        <p:txBody>
          <a:bodyPr/>
          <a:lstStyle>
            <a:lvl1pPr algn="r" eaLnBrk="0" hangingPunct="0">
              <a:defRPr sz="2400">
                <a:solidFill>
                  <a:srgbClr val="3333CC"/>
                </a:solidFill>
                <a:latin typeface="+mn-lt"/>
              </a:defRPr>
            </a:lvl1pPr>
          </a:lstStyle>
          <a:p>
            <a:pPr>
              <a:defRPr/>
            </a:pPr>
            <a:fld id="{6688C4FB-3A9C-4A50-ABA6-D120D90DE9DF}" type="slidenum">
              <a:rPr lang="it-IT"/>
              <a:pPr>
                <a:defRPr/>
              </a:pPr>
              <a:t>‹Nr.›</a:t>
            </a:fld>
            <a:endParaRPr lang="it-IT" dirty="0"/>
          </a:p>
        </p:txBody>
      </p:sp>
      <p:sp>
        <p:nvSpPr>
          <p:cNvPr id="5" name="Datumsplatzhalter 4"/>
          <p:cNvSpPr>
            <a:spLocks noGrp="1"/>
          </p:cNvSpPr>
          <p:nvPr>
            <p:ph type="dt" sz="half" idx="11"/>
          </p:nvPr>
        </p:nvSpPr>
        <p:spPr>
          <a:xfrm>
            <a:off x="7721600" y="293688"/>
            <a:ext cx="3920067" cy="381000"/>
          </a:xfrm>
          <a:prstGeom prst="rect">
            <a:avLst/>
          </a:prstGeom>
        </p:spPr>
        <p:txBody>
          <a:bodyPr/>
          <a:lstStyle>
            <a:lvl1pPr algn="r" eaLnBrk="0" hangingPunct="0">
              <a:defRPr sz="2400">
                <a:solidFill>
                  <a:srgbClr val="3333CC"/>
                </a:solidFill>
                <a:latin typeface="+mn-lt"/>
                <a:cs typeface="+mn-cs"/>
              </a:defRPr>
            </a:lvl1pPr>
          </a:lstStyle>
          <a:p>
            <a:pPr>
              <a:defRPr/>
            </a:pPr>
            <a:endParaRPr lang="de-DE" dirty="0"/>
          </a:p>
        </p:txBody>
      </p:sp>
    </p:spTree>
    <p:extLst>
      <p:ext uri="{BB962C8B-B14F-4D97-AF65-F5344CB8AC3E}">
        <p14:creationId xmlns:p14="http://schemas.microsoft.com/office/powerpoint/2010/main" val="1470524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709084" y="1982788"/>
            <a:ext cx="5384800" cy="431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297085" y="1982788"/>
            <a:ext cx="5386916" cy="431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Foliennummernplatzhalter 4"/>
          <p:cNvSpPr>
            <a:spLocks noGrp="1"/>
          </p:cNvSpPr>
          <p:nvPr>
            <p:ph type="sldNum" sz="quarter" idx="10"/>
          </p:nvPr>
        </p:nvSpPr>
        <p:spPr/>
        <p:txBody>
          <a:bodyPr/>
          <a:lstStyle>
            <a:lvl1pPr algn="r" eaLnBrk="0" hangingPunct="0">
              <a:defRPr sz="2400">
                <a:solidFill>
                  <a:srgbClr val="3333CC"/>
                </a:solidFill>
                <a:latin typeface="+mn-lt"/>
              </a:defRPr>
            </a:lvl1pPr>
          </a:lstStyle>
          <a:p>
            <a:pPr>
              <a:defRPr/>
            </a:pPr>
            <a:fld id="{74BD7A72-FDC3-4D4B-BA27-EB899B63D46D}" type="slidenum">
              <a:rPr lang="it-IT"/>
              <a:pPr>
                <a:defRPr/>
              </a:pPr>
              <a:t>‹Nr.›</a:t>
            </a:fld>
            <a:endParaRPr lang="it-IT" dirty="0"/>
          </a:p>
        </p:txBody>
      </p:sp>
      <p:sp>
        <p:nvSpPr>
          <p:cNvPr id="6" name="Datumsplatzhalter 5"/>
          <p:cNvSpPr>
            <a:spLocks noGrp="1"/>
          </p:cNvSpPr>
          <p:nvPr>
            <p:ph type="dt" sz="half" idx="11"/>
          </p:nvPr>
        </p:nvSpPr>
        <p:spPr>
          <a:xfrm>
            <a:off x="7721600" y="293688"/>
            <a:ext cx="3920067" cy="381000"/>
          </a:xfrm>
          <a:prstGeom prst="rect">
            <a:avLst/>
          </a:prstGeom>
        </p:spPr>
        <p:txBody>
          <a:bodyPr/>
          <a:lstStyle>
            <a:lvl1pPr algn="r" eaLnBrk="0" hangingPunct="0">
              <a:defRPr sz="2400">
                <a:solidFill>
                  <a:srgbClr val="3333CC"/>
                </a:solidFill>
                <a:latin typeface="+mn-lt"/>
                <a:cs typeface="+mn-cs"/>
              </a:defRPr>
            </a:lvl1pPr>
          </a:lstStyle>
          <a:p>
            <a:pPr>
              <a:defRPr/>
            </a:pPr>
            <a:endParaRPr lang="de-DE" dirty="0"/>
          </a:p>
        </p:txBody>
      </p:sp>
    </p:spTree>
    <p:extLst>
      <p:ext uri="{BB962C8B-B14F-4D97-AF65-F5344CB8AC3E}">
        <p14:creationId xmlns:p14="http://schemas.microsoft.com/office/powerpoint/2010/main" val="2843745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609600" y="274638"/>
            <a:ext cx="109728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Foliennummernplatzhalter 6"/>
          <p:cNvSpPr>
            <a:spLocks noGrp="1"/>
          </p:cNvSpPr>
          <p:nvPr>
            <p:ph type="sldNum" sz="quarter" idx="10"/>
          </p:nvPr>
        </p:nvSpPr>
        <p:spPr/>
        <p:txBody>
          <a:bodyPr/>
          <a:lstStyle>
            <a:lvl1pPr algn="r" eaLnBrk="0" hangingPunct="0">
              <a:defRPr sz="2400">
                <a:solidFill>
                  <a:srgbClr val="3333CC"/>
                </a:solidFill>
                <a:latin typeface="+mn-lt"/>
              </a:defRPr>
            </a:lvl1pPr>
          </a:lstStyle>
          <a:p>
            <a:pPr>
              <a:defRPr/>
            </a:pPr>
            <a:fld id="{4BC98D26-BC3E-4862-88E1-D785A4DAF7E9}" type="slidenum">
              <a:rPr lang="it-IT"/>
              <a:pPr>
                <a:defRPr/>
              </a:pPr>
              <a:t>‹Nr.›</a:t>
            </a:fld>
            <a:endParaRPr lang="it-IT" dirty="0"/>
          </a:p>
        </p:txBody>
      </p:sp>
      <p:sp>
        <p:nvSpPr>
          <p:cNvPr id="8" name="Datumsplatzhalter 7"/>
          <p:cNvSpPr>
            <a:spLocks noGrp="1"/>
          </p:cNvSpPr>
          <p:nvPr>
            <p:ph type="dt" sz="half" idx="11"/>
          </p:nvPr>
        </p:nvSpPr>
        <p:spPr>
          <a:xfrm>
            <a:off x="7721600" y="293688"/>
            <a:ext cx="3920067" cy="381000"/>
          </a:xfrm>
          <a:prstGeom prst="rect">
            <a:avLst/>
          </a:prstGeom>
        </p:spPr>
        <p:txBody>
          <a:bodyPr/>
          <a:lstStyle>
            <a:lvl1pPr algn="r" eaLnBrk="0" hangingPunct="0">
              <a:defRPr sz="2400">
                <a:solidFill>
                  <a:srgbClr val="3333CC"/>
                </a:solidFill>
                <a:latin typeface="+mn-lt"/>
                <a:cs typeface="+mn-cs"/>
              </a:defRPr>
            </a:lvl1pPr>
          </a:lstStyle>
          <a:p>
            <a:pPr>
              <a:defRPr/>
            </a:pPr>
            <a:endParaRPr lang="de-DE" dirty="0"/>
          </a:p>
        </p:txBody>
      </p:sp>
    </p:spTree>
    <p:extLst>
      <p:ext uri="{BB962C8B-B14F-4D97-AF65-F5344CB8AC3E}">
        <p14:creationId xmlns:p14="http://schemas.microsoft.com/office/powerpoint/2010/main" val="900058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Foliennummernplatzhalter 2"/>
          <p:cNvSpPr>
            <a:spLocks noGrp="1"/>
          </p:cNvSpPr>
          <p:nvPr>
            <p:ph type="sldNum" sz="quarter" idx="10"/>
          </p:nvPr>
        </p:nvSpPr>
        <p:spPr/>
        <p:txBody>
          <a:bodyPr/>
          <a:lstStyle>
            <a:lvl1pPr algn="r" eaLnBrk="0" hangingPunct="0">
              <a:defRPr sz="2400">
                <a:solidFill>
                  <a:srgbClr val="3333CC"/>
                </a:solidFill>
                <a:latin typeface="+mn-lt"/>
              </a:defRPr>
            </a:lvl1pPr>
          </a:lstStyle>
          <a:p>
            <a:pPr>
              <a:defRPr/>
            </a:pPr>
            <a:fld id="{EDA0F12A-86AE-47C6-B87E-B1200FEE7840}" type="slidenum">
              <a:rPr lang="it-IT"/>
              <a:pPr>
                <a:defRPr/>
              </a:pPr>
              <a:t>‹Nr.›</a:t>
            </a:fld>
            <a:endParaRPr lang="it-IT" dirty="0"/>
          </a:p>
        </p:txBody>
      </p:sp>
      <p:sp>
        <p:nvSpPr>
          <p:cNvPr id="4" name="Datumsplatzhalter 3"/>
          <p:cNvSpPr>
            <a:spLocks noGrp="1"/>
          </p:cNvSpPr>
          <p:nvPr>
            <p:ph type="dt" sz="half" idx="11"/>
          </p:nvPr>
        </p:nvSpPr>
        <p:spPr>
          <a:xfrm>
            <a:off x="7721600" y="293688"/>
            <a:ext cx="3920067" cy="381000"/>
          </a:xfrm>
          <a:prstGeom prst="rect">
            <a:avLst/>
          </a:prstGeom>
        </p:spPr>
        <p:txBody>
          <a:bodyPr/>
          <a:lstStyle>
            <a:lvl1pPr algn="r" eaLnBrk="0" hangingPunct="0">
              <a:defRPr sz="2400">
                <a:solidFill>
                  <a:srgbClr val="3333CC"/>
                </a:solidFill>
                <a:latin typeface="+mn-lt"/>
                <a:cs typeface="+mn-cs"/>
              </a:defRPr>
            </a:lvl1pPr>
          </a:lstStyle>
          <a:p>
            <a:pPr>
              <a:defRPr/>
            </a:pPr>
            <a:endParaRPr lang="de-DE" dirty="0"/>
          </a:p>
        </p:txBody>
      </p:sp>
    </p:spTree>
    <p:extLst>
      <p:ext uri="{BB962C8B-B14F-4D97-AF65-F5344CB8AC3E}">
        <p14:creationId xmlns:p14="http://schemas.microsoft.com/office/powerpoint/2010/main" val="3850753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Foliennummernplatzhalter 1"/>
          <p:cNvSpPr>
            <a:spLocks noGrp="1"/>
          </p:cNvSpPr>
          <p:nvPr>
            <p:ph type="sldNum" sz="quarter" idx="10"/>
          </p:nvPr>
        </p:nvSpPr>
        <p:spPr/>
        <p:txBody>
          <a:bodyPr/>
          <a:lstStyle>
            <a:lvl1pPr algn="r" eaLnBrk="0" hangingPunct="0">
              <a:defRPr sz="2400">
                <a:solidFill>
                  <a:srgbClr val="3333CC"/>
                </a:solidFill>
                <a:latin typeface="+mn-lt"/>
              </a:defRPr>
            </a:lvl1pPr>
          </a:lstStyle>
          <a:p>
            <a:pPr>
              <a:defRPr/>
            </a:pPr>
            <a:fld id="{CE227E64-81E1-4F89-8021-F79B7A6861A3}" type="slidenum">
              <a:rPr lang="it-IT"/>
              <a:pPr>
                <a:defRPr/>
              </a:pPr>
              <a:t>‹Nr.›</a:t>
            </a:fld>
            <a:endParaRPr lang="it-IT" dirty="0"/>
          </a:p>
        </p:txBody>
      </p:sp>
      <p:sp>
        <p:nvSpPr>
          <p:cNvPr id="3" name="Datumsplatzhalter 2"/>
          <p:cNvSpPr>
            <a:spLocks noGrp="1"/>
          </p:cNvSpPr>
          <p:nvPr>
            <p:ph type="dt" sz="half" idx="11"/>
          </p:nvPr>
        </p:nvSpPr>
        <p:spPr>
          <a:xfrm>
            <a:off x="7721600" y="293688"/>
            <a:ext cx="3920067" cy="381000"/>
          </a:xfrm>
          <a:prstGeom prst="rect">
            <a:avLst/>
          </a:prstGeom>
        </p:spPr>
        <p:txBody>
          <a:bodyPr/>
          <a:lstStyle>
            <a:lvl1pPr algn="r" eaLnBrk="0" hangingPunct="0">
              <a:defRPr sz="2400">
                <a:solidFill>
                  <a:srgbClr val="3333CC"/>
                </a:solidFill>
                <a:latin typeface="+mn-lt"/>
                <a:cs typeface="+mn-cs"/>
              </a:defRPr>
            </a:lvl1pPr>
          </a:lstStyle>
          <a:p>
            <a:pPr>
              <a:defRPr/>
            </a:pPr>
            <a:endParaRPr lang="de-DE" dirty="0"/>
          </a:p>
        </p:txBody>
      </p:sp>
    </p:spTree>
    <p:extLst>
      <p:ext uri="{BB962C8B-B14F-4D97-AF65-F5344CB8AC3E}">
        <p14:creationId xmlns:p14="http://schemas.microsoft.com/office/powerpoint/2010/main" val="432474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Foliennummernplatzhalter 4"/>
          <p:cNvSpPr>
            <a:spLocks noGrp="1"/>
          </p:cNvSpPr>
          <p:nvPr>
            <p:ph type="sldNum" sz="quarter" idx="10"/>
          </p:nvPr>
        </p:nvSpPr>
        <p:spPr/>
        <p:txBody>
          <a:bodyPr/>
          <a:lstStyle>
            <a:lvl1pPr algn="r" eaLnBrk="0" hangingPunct="0">
              <a:defRPr sz="2400">
                <a:solidFill>
                  <a:srgbClr val="3333CC"/>
                </a:solidFill>
                <a:latin typeface="+mn-lt"/>
              </a:defRPr>
            </a:lvl1pPr>
          </a:lstStyle>
          <a:p>
            <a:pPr>
              <a:defRPr/>
            </a:pPr>
            <a:fld id="{23FBB728-1499-4090-980A-8D30FD77BDED}" type="slidenum">
              <a:rPr lang="it-IT"/>
              <a:pPr>
                <a:defRPr/>
              </a:pPr>
              <a:t>‹Nr.›</a:t>
            </a:fld>
            <a:endParaRPr lang="it-IT" dirty="0"/>
          </a:p>
        </p:txBody>
      </p:sp>
      <p:sp>
        <p:nvSpPr>
          <p:cNvPr id="6" name="Datumsplatzhalter 5"/>
          <p:cNvSpPr>
            <a:spLocks noGrp="1"/>
          </p:cNvSpPr>
          <p:nvPr>
            <p:ph type="dt" sz="half" idx="11"/>
          </p:nvPr>
        </p:nvSpPr>
        <p:spPr>
          <a:xfrm>
            <a:off x="7721600" y="293688"/>
            <a:ext cx="3920067" cy="381000"/>
          </a:xfrm>
          <a:prstGeom prst="rect">
            <a:avLst/>
          </a:prstGeom>
        </p:spPr>
        <p:txBody>
          <a:bodyPr/>
          <a:lstStyle>
            <a:lvl1pPr algn="r" eaLnBrk="0" hangingPunct="0">
              <a:defRPr sz="2400">
                <a:solidFill>
                  <a:srgbClr val="3333CC"/>
                </a:solidFill>
                <a:latin typeface="+mn-lt"/>
                <a:cs typeface="+mn-cs"/>
              </a:defRPr>
            </a:lvl1pPr>
          </a:lstStyle>
          <a:p>
            <a:pPr>
              <a:defRPr/>
            </a:pPr>
            <a:endParaRPr lang="de-DE" dirty="0"/>
          </a:p>
        </p:txBody>
      </p:sp>
    </p:spTree>
    <p:extLst>
      <p:ext uri="{BB962C8B-B14F-4D97-AF65-F5344CB8AC3E}">
        <p14:creationId xmlns:p14="http://schemas.microsoft.com/office/powerpoint/2010/main" val="1832049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dirty="0" smtClean="0"/>
              <a:t>Bild durch Klicken auf Symbol hinzufügen</a:t>
            </a:r>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Foliennummernplatzhalter 4"/>
          <p:cNvSpPr>
            <a:spLocks noGrp="1"/>
          </p:cNvSpPr>
          <p:nvPr>
            <p:ph type="sldNum" sz="quarter" idx="10"/>
          </p:nvPr>
        </p:nvSpPr>
        <p:spPr/>
        <p:txBody>
          <a:bodyPr/>
          <a:lstStyle>
            <a:lvl1pPr algn="r" eaLnBrk="0" hangingPunct="0">
              <a:defRPr sz="2400">
                <a:solidFill>
                  <a:srgbClr val="3333CC"/>
                </a:solidFill>
                <a:latin typeface="+mn-lt"/>
              </a:defRPr>
            </a:lvl1pPr>
          </a:lstStyle>
          <a:p>
            <a:pPr>
              <a:defRPr/>
            </a:pPr>
            <a:fld id="{FF6B5E75-77D8-4674-935F-B0E40850F0E2}" type="slidenum">
              <a:rPr lang="it-IT"/>
              <a:pPr>
                <a:defRPr/>
              </a:pPr>
              <a:t>‹Nr.›</a:t>
            </a:fld>
            <a:endParaRPr lang="it-IT" dirty="0"/>
          </a:p>
        </p:txBody>
      </p:sp>
      <p:sp>
        <p:nvSpPr>
          <p:cNvPr id="6" name="Datumsplatzhalter 5"/>
          <p:cNvSpPr>
            <a:spLocks noGrp="1"/>
          </p:cNvSpPr>
          <p:nvPr>
            <p:ph type="dt" sz="half" idx="11"/>
          </p:nvPr>
        </p:nvSpPr>
        <p:spPr>
          <a:xfrm>
            <a:off x="7721600" y="293688"/>
            <a:ext cx="3920067" cy="381000"/>
          </a:xfrm>
          <a:prstGeom prst="rect">
            <a:avLst/>
          </a:prstGeom>
        </p:spPr>
        <p:txBody>
          <a:bodyPr/>
          <a:lstStyle>
            <a:lvl1pPr algn="r" eaLnBrk="0" hangingPunct="0">
              <a:defRPr sz="2400">
                <a:solidFill>
                  <a:srgbClr val="3333CC"/>
                </a:solidFill>
                <a:latin typeface="+mn-lt"/>
                <a:cs typeface="+mn-cs"/>
              </a:defRPr>
            </a:lvl1pPr>
          </a:lstStyle>
          <a:p>
            <a:pPr>
              <a:defRPr/>
            </a:pPr>
            <a:endParaRPr lang="de-DE" dirty="0"/>
          </a:p>
        </p:txBody>
      </p:sp>
    </p:spTree>
    <p:extLst>
      <p:ext uri="{BB962C8B-B14F-4D97-AF65-F5344CB8AC3E}">
        <p14:creationId xmlns:p14="http://schemas.microsoft.com/office/powerpoint/2010/main" val="430583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09085" y="838200"/>
            <a:ext cx="593090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smtClean="0"/>
              <a:t>Titelmasterformat durch Klicken bearbeiten</a:t>
            </a:r>
          </a:p>
        </p:txBody>
      </p:sp>
      <p:sp>
        <p:nvSpPr>
          <p:cNvPr id="1027" name="Rectangle 3"/>
          <p:cNvSpPr>
            <a:spLocks noGrp="1" noChangeArrowheads="1"/>
          </p:cNvSpPr>
          <p:nvPr>
            <p:ph type="body" idx="1"/>
          </p:nvPr>
        </p:nvSpPr>
        <p:spPr bwMode="auto">
          <a:xfrm>
            <a:off x="709085" y="1982788"/>
            <a:ext cx="10974916"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smtClean="0"/>
              <a:t>Textmasterformate durch Klicken bearbeiten</a:t>
            </a:r>
          </a:p>
          <a:p>
            <a:pPr lvl="1"/>
            <a:r>
              <a:rPr lang="de-DE" altLang="de-DE" smtClean="0"/>
              <a:t>Zweite Ebene</a:t>
            </a:r>
          </a:p>
          <a:p>
            <a:pPr lvl="2"/>
            <a:r>
              <a:rPr lang="de-DE" altLang="de-DE" smtClean="0"/>
              <a:t>Dritte Ebene</a:t>
            </a:r>
          </a:p>
          <a:p>
            <a:pPr lvl="3"/>
            <a:r>
              <a:rPr lang="de-DE" altLang="de-DE" smtClean="0"/>
              <a:t>Vierte Ebene</a:t>
            </a:r>
          </a:p>
          <a:p>
            <a:pPr lvl="4"/>
            <a:r>
              <a:rPr lang="de-DE" altLang="de-DE" smtClean="0"/>
              <a:t>Fünfte Ebene</a:t>
            </a:r>
          </a:p>
        </p:txBody>
      </p:sp>
      <p:pic>
        <p:nvPicPr>
          <p:cNvPr id="1028" name="Picture 8" descr="Streifen"/>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 y="373063"/>
            <a:ext cx="387351"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Text Box 9"/>
          <p:cNvSpPr txBox="1">
            <a:spLocks noChangeArrowheads="1"/>
          </p:cNvSpPr>
          <p:nvPr/>
        </p:nvSpPr>
        <p:spPr bwMode="auto">
          <a:xfrm>
            <a:off x="711200" y="296864"/>
            <a:ext cx="5791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de-DE" sz="1000" dirty="0" smtClean="0">
                <a:solidFill>
                  <a:srgbClr val="244894"/>
                </a:solidFill>
                <a:cs typeface="+mn-cs"/>
              </a:rPr>
              <a:t>Hessisches Ministerium der Finanzen</a:t>
            </a:r>
          </a:p>
        </p:txBody>
      </p:sp>
      <p:sp>
        <p:nvSpPr>
          <p:cNvPr id="6" name="Foliennummernplatzhalter 3"/>
          <p:cNvSpPr>
            <a:spLocks noGrp="1"/>
          </p:cNvSpPr>
          <p:nvPr>
            <p:ph type="sldNum" sz="quarter" idx="4"/>
          </p:nvPr>
        </p:nvSpPr>
        <p:spPr>
          <a:xfrm>
            <a:off x="10416117" y="6400800"/>
            <a:ext cx="1369483" cy="304800"/>
          </a:xfrm>
          <a:prstGeom prst="rect">
            <a:avLst/>
          </a:prstGeom>
        </p:spPr>
        <p:txBody>
          <a:bodyPr/>
          <a:lstStyle>
            <a:lvl1pPr algn="r" eaLnBrk="0" hangingPunct="0">
              <a:defRPr sz="1600">
                <a:solidFill>
                  <a:srgbClr val="002060"/>
                </a:solidFill>
                <a:latin typeface="+mn-lt"/>
                <a:cs typeface="+mn-cs"/>
              </a:defRPr>
            </a:lvl1pPr>
          </a:lstStyle>
          <a:p>
            <a:pPr>
              <a:defRPr/>
            </a:pPr>
            <a:fld id="{BD576D4B-90D7-4740-AB6F-526EEEBAF513}" type="slidenum">
              <a:rPr lang="it-IT"/>
              <a:pPr>
                <a:defRPr/>
              </a:pPr>
              <a:t>‹Nr.›</a:t>
            </a:fld>
            <a:endParaRPr lang="it-IT" dirty="0"/>
          </a:p>
        </p:txBody>
      </p:sp>
    </p:spTree>
  </p:cSld>
  <p:clrMap bg1="lt1" tx1="dk1" bg2="lt2" tx2="dk2" accent1="accent1" accent2="accent2" accent3="accent3" accent4="accent4" accent5="accent5" accent6="accent6" hlink="hlink" folHlink="folHlink"/>
  <p:sldLayoutIdLst>
    <p:sldLayoutId id="2147485407" r:id="rId1"/>
    <p:sldLayoutId id="2147485406" r:id="rId2"/>
    <p:sldLayoutId id="2147485408" r:id="rId3"/>
    <p:sldLayoutId id="2147485409" r:id="rId4"/>
    <p:sldLayoutId id="2147485410" r:id="rId5"/>
    <p:sldLayoutId id="2147485411" r:id="rId6"/>
    <p:sldLayoutId id="2147485412" r:id="rId7"/>
    <p:sldLayoutId id="2147485413" r:id="rId8"/>
    <p:sldLayoutId id="2147485414" r:id="rId9"/>
    <p:sldLayoutId id="2147485415" r:id="rId10"/>
    <p:sldLayoutId id="2147485416" r:id="rId11"/>
  </p:sldLayoutIdLst>
  <p:hf hdr="0" ftr="0" dt="0"/>
  <p:txStyles>
    <p:title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eaLnBrk="1" fontAlgn="base" hangingPunct="1">
        <a:spcBef>
          <a:spcPct val="0"/>
        </a:spcBef>
        <a:spcAft>
          <a:spcPct val="0"/>
        </a:spcAft>
        <a:defRPr sz="2400" b="1">
          <a:solidFill>
            <a:srgbClr val="244894"/>
          </a:solidFill>
          <a:latin typeface="Arial" charset="0"/>
        </a:defRPr>
      </a:lvl6pPr>
      <a:lvl7pPr marL="914400" algn="l" rtl="0" eaLnBrk="1" fontAlgn="base" hangingPunct="1">
        <a:spcBef>
          <a:spcPct val="0"/>
        </a:spcBef>
        <a:spcAft>
          <a:spcPct val="0"/>
        </a:spcAft>
        <a:defRPr sz="2400" b="1">
          <a:solidFill>
            <a:srgbClr val="244894"/>
          </a:solidFill>
          <a:latin typeface="Arial" charset="0"/>
        </a:defRPr>
      </a:lvl7pPr>
      <a:lvl8pPr marL="1371600" algn="l" rtl="0" eaLnBrk="1" fontAlgn="base" hangingPunct="1">
        <a:spcBef>
          <a:spcPct val="0"/>
        </a:spcBef>
        <a:spcAft>
          <a:spcPct val="0"/>
        </a:spcAft>
        <a:defRPr sz="2400" b="1">
          <a:solidFill>
            <a:srgbClr val="244894"/>
          </a:solidFill>
          <a:latin typeface="Arial" charset="0"/>
        </a:defRPr>
      </a:lvl8pPr>
      <a:lvl9pPr marL="1828800" algn="l" rtl="0" eaLnBrk="1" fontAlgn="base" hangingPunct="1">
        <a:spcBef>
          <a:spcPct val="0"/>
        </a:spcBef>
        <a:spcAft>
          <a:spcPct val="0"/>
        </a:spcAft>
        <a:defRPr sz="2400" b="1">
          <a:solidFill>
            <a:srgbClr val="244894"/>
          </a:solidFill>
          <a:latin typeface="Arial" charset="0"/>
        </a:defRPr>
      </a:lvl9pPr>
    </p:titleStyle>
    <p:bodyStyle>
      <a:lvl1pPr marL="342900" indent="-342900" algn="l" rtl="0" eaLnBrk="0" fontAlgn="base" hangingPunct="0">
        <a:spcBef>
          <a:spcPct val="20000"/>
        </a:spcBef>
        <a:spcAft>
          <a:spcPct val="0"/>
        </a:spcAft>
        <a:buChar char="•"/>
        <a:defRPr sz="2000">
          <a:solidFill>
            <a:srgbClr val="3333CC"/>
          </a:solidFill>
          <a:latin typeface="+mn-lt"/>
          <a:ea typeface="+mn-ea"/>
          <a:cs typeface="+mn-cs"/>
        </a:defRPr>
      </a:lvl1pPr>
      <a:lvl2pPr marL="742950" indent="-285750" algn="l" rtl="0" eaLnBrk="0" fontAlgn="base" hangingPunct="0">
        <a:spcBef>
          <a:spcPct val="20000"/>
        </a:spcBef>
        <a:spcAft>
          <a:spcPct val="0"/>
        </a:spcAft>
        <a:buChar char="–"/>
        <a:defRPr sz="2000">
          <a:solidFill>
            <a:srgbClr val="3333CC"/>
          </a:solidFill>
          <a:latin typeface="+mn-lt"/>
        </a:defRPr>
      </a:lvl2pPr>
      <a:lvl3pPr marL="1143000" indent="-228600" algn="l" rtl="0" eaLnBrk="0" fontAlgn="base" hangingPunct="0">
        <a:spcBef>
          <a:spcPct val="20000"/>
        </a:spcBef>
        <a:spcAft>
          <a:spcPct val="0"/>
        </a:spcAft>
        <a:buChar char="•"/>
        <a:defRPr sz="2000">
          <a:solidFill>
            <a:srgbClr val="3333CC"/>
          </a:solidFill>
          <a:latin typeface="+mn-lt"/>
        </a:defRPr>
      </a:lvl3pPr>
      <a:lvl4pPr marL="1600200" indent="-228600" algn="l" rtl="0" eaLnBrk="0" fontAlgn="base" hangingPunct="0">
        <a:spcBef>
          <a:spcPct val="20000"/>
        </a:spcBef>
        <a:spcAft>
          <a:spcPct val="0"/>
        </a:spcAft>
        <a:buChar char="–"/>
        <a:defRPr sz="2000">
          <a:solidFill>
            <a:srgbClr val="3333CC"/>
          </a:solidFill>
          <a:latin typeface="+mn-lt"/>
        </a:defRPr>
      </a:lvl4pPr>
      <a:lvl5pPr marL="2057400" indent="-228600" algn="l" rtl="0" eaLnBrk="0" fontAlgn="base" hangingPunct="0">
        <a:spcBef>
          <a:spcPct val="20000"/>
        </a:spcBef>
        <a:spcAft>
          <a:spcPct val="0"/>
        </a:spcAft>
        <a:buChar char="»"/>
        <a:defRPr sz="2000">
          <a:solidFill>
            <a:srgbClr val="3333CC"/>
          </a:solidFill>
          <a:latin typeface="+mn-lt"/>
        </a:defRPr>
      </a:lvl5pPr>
      <a:lvl6pPr marL="2514600" indent="-228600" algn="l" rtl="0" eaLnBrk="1" fontAlgn="base" hangingPunct="1">
        <a:spcBef>
          <a:spcPct val="20000"/>
        </a:spcBef>
        <a:spcAft>
          <a:spcPct val="0"/>
        </a:spcAft>
        <a:buChar char="»"/>
        <a:defRPr sz="2000">
          <a:solidFill>
            <a:srgbClr val="3333CC"/>
          </a:solidFill>
          <a:latin typeface="+mn-lt"/>
        </a:defRPr>
      </a:lvl6pPr>
      <a:lvl7pPr marL="2971800" indent="-228600" algn="l" rtl="0" eaLnBrk="1" fontAlgn="base" hangingPunct="1">
        <a:spcBef>
          <a:spcPct val="20000"/>
        </a:spcBef>
        <a:spcAft>
          <a:spcPct val="0"/>
        </a:spcAft>
        <a:buChar char="»"/>
        <a:defRPr sz="2000">
          <a:solidFill>
            <a:srgbClr val="3333CC"/>
          </a:solidFill>
          <a:latin typeface="+mn-lt"/>
        </a:defRPr>
      </a:lvl7pPr>
      <a:lvl8pPr marL="3429000" indent="-228600" algn="l" rtl="0" eaLnBrk="1" fontAlgn="base" hangingPunct="1">
        <a:spcBef>
          <a:spcPct val="20000"/>
        </a:spcBef>
        <a:spcAft>
          <a:spcPct val="0"/>
        </a:spcAft>
        <a:buChar char="»"/>
        <a:defRPr sz="2000">
          <a:solidFill>
            <a:srgbClr val="3333CC"/>
          </a:solidFill>
          <a:latin typeface="+mn-lt"/>
        </a:defRPr>
      </a:lvl8pPr>
      <a:lvl9pPr marL="3886200" indent="-228600" algn="l" rtl="0" eaLnBrk="1" fontAlgn="base" hangingPunct="1">
        <a:spcBef>
          <a:spcPct val="20000"/>
        </a:spcBef>
        <a:spcAft>
          <a:spcPct val="0"/>
        </a:spcAft>
        <a:buChar char="»"/>
        <a:defRPr sz="2000">
          <a:solidFill>
            <a:srgbClr val="3333CC"/>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1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64"/>
          <p:cNvSpPr>
            <a:spLocks noGrp="1" noChangeArrowheads="1"/>
          </p:cNvSpPr>
          <p:nvPr>
            <p:ph type="ctrTitle"/>
          </p:nvPr>
        </p:nvSpPr>
        <p:spPr>
          <a:xfrm>
            <a:off x="814388" y="1064000"/>
            <a:ext cx="10097147" cy="1123462"/>
          </a:xfrm>
        </p:spPr>
        <p:txBody>
          <a:bodyPr/>
          <a:lstStyle/>
          <a:p>
            <a:pPr eaLnBrk="1" hangingPunct="1"/>
            <a:r>
              <a:rPr lang="de-DE" altLang="de-DE" sz="2800" dirty="0" smtClean="0"/>
              <a:t>Klarer Kurs in unruhigen Zeiten</a:t>
            </a:r>
            <a:br>
              <a:rPr lang="de-DE" altLang="de-DE" sz="2800" dirty="0" smtClean="0"/>
            </a:br>
            <a:endParaRPr lang="de-DE" altLang="de-DE" sz="2000" b="0" strike="sngStrike" dirty="0">
              <a:solidFill>
                <a:srgbClr val="FF0000"/>
              </a:solidFill>
            </a:endParaRPr>
          </a:p>
        </p:txBody>
      </p:sp>
      <p:sp>
        <p:nvSpPr>
          <p:cNvPr id="5" name="Rectangle 164"/>
          <p:cNvSpPr txBox="1">
            <a:spLocks noChangeArrowheads="1"/>
          </p:cNvSpPr>
          <p:nvPr/>
        </p:nvSpPr>
        <p:spPr bwMode="auto">
          <a:xfrm>
            <a:off x="831011" y="2933945"/>
            <a:ext cx="10412182" cy="855095"/>
          </a:xfrm>
          <a:prstGeom prst="rect">
            <a:avLst/>
          </a:prstGeom>
          <a:noFill/>
          <a:ln>
            <a:noFill/>
          </a:ln>
          <a:extLst/>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eaLnBrk="1" fontAlgn="base" hangingPunct="1">
              <a:spcBef>
                <a:spcPct val="0"/>
              </a:spcBef>
              <a:spcAft>
                <a:spcPct val="0"/>
              </a:spcAft>
              <a:defRPr sz="2400" b="1">
                <a:solidFill>
                  <a:srgbClr val="244894"/>
                </a:solidFill>
                <a:latin typeface="Arial" charset="0"/>
              </a:defRPr>
            </a:lvl6pPr>
            <a:lvl7pPr marL="914400" algn="l" rtl="0" eaLnBrk="1" fontAlgn="base" hangingPunct="1">
              <a:spcBef>
                <a:spcPct val="0"/>
              </a:spcBef>
              <a:spcAft>
                <a:spcPct val="0"/>
              </a:spcAft>
              <a:defRPr sz="2400" b="1">
                <a:solidFill>
                  <a:srgbClr val="244894"/>
                </a:solidFill>
                <a:latin typeface="Arial" charset="0"/>
              </a:defRPr>
            </a:lvl7pPr>
            <a:lvl8pPr marL="1371600" algn="l" rtl="0" eaLnBrk="1" fontAlgn="base" hangingPunct="1">
              <a:spcBef>
                <a:spcPct val="0"/>
              </a:spcBef>
              <a:spcAft>
                <a:spcPct val="0"/>
              </a:spcAft>
              <a:defRPr sz="2400" b="1">
                <a:solidFill>
                  <a:srgbClr val="244894"/>
                </a:solidFill>
                <a:latin typeface="Arial" charset="0"/>
              </a:defRPr>
            </a:lvl8pPr>
            <a:lvl9pPr marL="1828800" algn="l" rtl="0" eaLnBrk="1" fontAlgn="base" hangingPunct="1">
              <a:spcBef>
                <a:spcPct val="0"/>
              </a:spcBef>
              <a:spcAft>
                <a:spcPct val="0"/>
              </a:spcAft>
              <a:defRPr sz="2400" b="1">
                <a:solidFill>
                  <a:srgbClr val="244894"/>
                </a:solidFill>
                <a:latin typeface="Arial" charset="0"/>
              </a:defRPr>
            </a:lvl9pPr>
          </a:lstStyle>
          <a:p>
            <a:pPr eaLnBrk="1" hangingPunct="1">
              <a:spcBef>
                <a:spcPts val="1200"/>
              </a:spcBef>
            </a:pPr>
            <a:endParaRPr lang="de-DE" altLang="de-DE" sz="2000" kern="0" dirty="0" smtClean="0">
              <a:solidFill>
                <a:schemeClr val="bg1"/>
              </a:solidFill>
            </a:endParaRPr>
          </a:p>
          <a:p>
            <a:pPr lvl="1" eaLnBrk="1" hangingPunct="1">
              <a:spcBef>
                <a:spcPts val="1200"/>
              </a:spcBef>
            </a:pPr>
            <a:r>
              <a:rPr lang="de-DE" altLang="de-DE" sz="2000" kern="0" dirty="0" smtClean="0">
                <a:solidFill>
                  <a:schemeClr val="bg1"/>
                </a:solidFill>
              </a:rPr>
              <a:t>Pressekonferenz zur Vorstellung des Regierungsentwurfs des Doppelhaushalts für die Jahre 2023 und 2024</a:t>
            </a:r>
          </a:p>
        </p:txBody>
      </p:sp>
    </p:spTree>
    <p:extLst>
      <p:ext uri="{BB962C8B-B14F-4D97-AF65-F5344CB8AC3E}">
        <p14:creationId xmlns:p14="http://schemas.microsoft.com/office/powerpoint/2010/main" val="37716587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7107237" cy="476250"/>
          </a:xfrm>
        </p:spPr>
        <p:txBody>
          <a:bodyPr/>
          <a:lstStyle/>
          <a:p>
            <a:r>
              <a:rPr lang="de-DE" altLang="de-DE" dirty="0" smtClean="0"/>
              <a:t>Haushaltsentwurf 2023/2024</a:t>
            </a:r>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10</a:t>
            </a:fld>
            <a:endParaRPr lang="it-IT" dirty="0"/>
          </a:p>
        </p:txBody>
      </p:sp>
      <p:sp>
        <p:nvSpPr>
          <p:cNvPr id="9" name="Titel 1"/>
          <p:cNvSpPr txBox="1">
            <a:spLocks/>
          </p:cNvSpPr>
          <p:nvPr/>
        </p:nvSpPr>
        <p:spPr bwMode="auto">
          <a:xfrm>
            <a:off x="814388" y="1048863"/>
            <a:ext cx="8034396"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Das sind die Eckdaten...</a:t>
            </a:r>
            <a:endParaRPr lang="de-DE" altLang="de-DE" b="1" dirty="0">
              <a:solidFill>
                <a:srgbClr val="C00000"/>
              </a:solidFill>
            </a:endParaRPr>
          </a:p>
        </p:txBody>
      </p:sp>
      <p:graphicFrame>
        <p:nvGraphicFramePr>
          <p:cNvPr id="5" name="Tabelle 4"/>
          <p:cNvGraphicFramePr>
            <a:graphicFrameLocks noGrp="1"/>
          </p:cNvGraphicFramePr>
          <p:nvPr>
            <p:extLst>
              <p:ext uri="{D42A27DB-BD31-4B8C-83A1-F6EECF244321}">
                <p14:modId xmlns:p14="http://schemas.microsoft.com/office/powerpoint/2010/main" val="766337190"/>
              </p:ext>
            </p:extLst>
          </p:nvPr>
        </p:nvGraphicFramePr>
        <p:xfrm>
          <a:off x="832602" y="1563815"/>
          <a:ext cx="9900001" cy="4144768"/>
        </p:xfrm>
        <a:graphic>
          <a:graphicData uri="http://schemas.openxmlformats.org/drawingml/2006/table">
            <a:tbl>
              <a:tblPr firstRow="1" firstCol="1" bandRow="1"/>
              <a:tblGrid>
                <a:gridCol w="5006559">
                  <a:extLst>
                    <a:ext uri="{9D8B030D-6E8A-4147-A177-3AD203B41FA5}">
                      <a16:colId xmlns:a16="http://schemas.microsoft.com/office/drawing/2014/main" val="3381391773"/>
                    </a:ext>
                  </a:extLst>
                </a:gridCol>
                <a:gridCol w="1668852">
                  <a:extLst>
                    <a:ext uri="{9D8B030D-6E8A-4147-A177-3AD203B41FA5}">
                      <a16:colId xmlns:a16="http://schemas.microsoft.com/office/drawing/2014/main" val="4285806013"/>
                    </a:ext>
                  </a:extLst>
                </a:gridCol>
                <a:gridCol w="1612295">
                  <a:extLst>
                    <a:ext uri="{9D8B030D-6E8A-4147-A177-3AD203B41FA5}">
                      <a16:colId xmlns:a16="http://schemas.microsoft.com/office/drawing/2014/main" val="3431272691"/>
                    </a:ext>
                  </a:extLst>
                </a:gridCol>
                <a:gridCol w="1612295">
                  <a:extLst>
                    <a:ext uri="{9D8B030D-6E8A-4147-A177-3AD203B41FA5}">
                      <a16:colId xmlns:a16="http://schemas.microsoft.com/office/drawing/2014/main" val="2838396530"/>
                    </a:ext>
                  </a:extLst>
                </a:gridCol>
              </a:tblGrid>
              <a:tr h="366832">
                <a:tc rowSpan="2">
                  <a:txBody>
                    <a:bodyPr/>
                    <a:lstStyle/>
                    <a:p>
                      <a:pPr algn="ctr">
                        <a:lnSpc>
                          <a:spcPct val="105000"/>
                        </a:lnSpc>
                        <a:spcAft>
                          <a:spcPts val="0"/>
                        </a:spcAft>
                      </a:pPr>
                      <a:r>
                        <a:rPr lang="de-DE" sz="900" dirty="0">
                          <a:solidFill>
                            <a:srgbClr val="FFFFFF"/>
                          </a:solidFill>
                          <a:effectLst/>
                          <a:latin typeface="Arial" panose="020B0604020202020204" pitchFamily="34" charset="0"/>
                          <a:ea typeface="Calibri" panose="020F0502020204030204" pitchFamily="34" charset="0"/>
                        </a:rPr>
                        <a:t>- in Mio. Euro -</a:t>
                      </a:r>
                      <a:endParaRPr lang="de-DE" sz="1400" dirty="0">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44894"/>
                    </a:solidFill>
                  </a:tcPr>
                </a:tc>
                <a:tc>
                  <a:txBody>
                    <a:bodyPr/>
                    <a:lstStyle/>
                    <a:p>
                      <a:pPr algn="ctr">
                        <a:lnSpc>
                          <a:spcPct val="105000"/>
                        </a:lnSpc>
                        <a:spcAft>
                          <a:spcPts val="0"/>
                        </a:spcAft>
                      </a:pPr>
                      <a:r>
                        <a:rPr lang="de-DE" sz="1400" b="1" dirty="0">
                          <a:solidFill>
                            <a:srgbClr val="FFFFFF"/>
                          </a:solidFill>
                          <a:effectLst/>
                          <a:latin typeface="Arial" panose="020B0604020202020204" pitchFamily="34" charset="0"/>
                          <a:ea typeface="Calibri" panose="020F0502020204030204" pitchFamily="34" charset="0"/>
                        </a:rPr>
                        <a:t>Haushalt </a:t>
                      </a:r>
                      <a:endParaRPr lang="de-DE" sz="1400" dirty="0">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44894"/>
                    </a:solidFill>
                  </a:tcPr>
                </a:tc>
                <a:tc gridSpan="2">
                  <a:txBody>
                    <a:bodyPr/>
                    <a:lstStyle/>
                    <a:p>
                      <a:pPr algn="ctr">
                        <a:lnSpc>
                          <a:spcPct val="105000"/>
                        </a:lnSpc>
                        <a:spcAft>
                          <a:spcPts val="0"/>
                        </a:spcAft>
                      </a:pPr>
                      <a:r>
                        <a:rPr lang="de-DE" sz="1400" b="1" dirty="0">
                          <a:solidFill>
                            <a:srgbClr val="FFFFFF"/>
                          </a:solidFill>
                          <a:effectLst/>
                          <a:latin typeface="Arial" panose="020B0604020202020204" pitchFamily="34" charset="0"/>
                          <a:ea typeface="Calibri" panose="020F0502020204030204" pitchFamily="34" charset="0"/>
                        </a:rPr>
                        <a:t>Entwurf</a:t>
                      </a:r>
                      <a:endParaRPr lang="de-DE" sz="1400" dirty="0">
                        <a:effectLst/>
                        <a:latin typeface="Calibri" panose="020F0502020204030204" pitchFamily="34"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44894"/>
                    </a:solidFill>
                  </a:tcPr>
                </a:tc>
                <a:tc hMerge="1">
                  <a:txBody>
                    <a:bodyPr/>
                    <a:lstStyle/>
                    <a:p>
                      <a:endParaRPr lang="de-DE"/>
                    </a:p>
                  </a:txBody>
                  <a:tcPr/>
                </a:tc>
                <a:extLst>
                  <a:ext uri="{0D108BD9-81ED-4DB2-BD59-A6C34878D82A}">
                    <a16:rowId xmlns:a16="http://schemas.microsoft.com/office/drawing/2014/main" val="3113937687"/>
                  </a:ext>
                </a:extLst>
              </a:tr>
              <a:tr h="325668">
                <a:tc vMerge="1">
                  <a:txBody>
                    <a:bodyPr/>
                    <a:lstStyle/>
                    <a:p>
                      <a:endParaRPr lang="de-DE"/>
                    </a:p>
                  </a:txBody>
                  <a:tcPr/>
                </a:tc>
                <a:tc>
                  <a:txBody>
                    <a:bodyPr/>
                    <a:lstStyle/>
                    <a:p>
                      <a:pPr algn="ctr">
                        <a:lnSpc>
                          <a:spcPct val="105000"/>
                        </a:lnSpc>
                        <a:spcAft>
                          <a:spcPts val="0"/>
                        </a:spcAft>
                      </a:pPr>
                      <a:r>
                        <a:rPr lang="de-DE" sz="1400" b="1" dirty="0">
                          <a:solidFill>
                            <a:srgbClr val="FFFFFF"/>
                          </a:solidFill>
                          <a:effectLst/>
                          <a:latin typeface="Arial" panose="020B0604020202020204" pitchFamily="34" charset="0"/>
                          <a:ea typeface="Calibri" panose="020F0502020204030204" pitchFamily="34" charset="0"/>
                        </a:rPr>
                        <a:t>2022</a:t>
                      </a:r>
                      <a:endParaRPr lang="de-DE" sz="1400" dirty="0">
                        <a:effectLst/>
                        <a:latin typeface="Calibri" panose="020F0502020204030204" pitchFamily="34"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44894"/>
                    </a:solidFill>
                  </a:tcPr>
                </a:tc>
                <a:tc>
                  <a:txBody>
                    <a:bodyPr/>
                    <a:lstStyle/>
                    <a:p>
                      <a:pPr algn="ctr">
                        <a:lnSpc>
                          <a:spcPct val="105000"/>
                        </a:lnSpc>
                        <a:spcAft>
                          <a:spcPts val="0"/>
                        </a:spcAft>
                      </a:pPr>
                      <a:r>
                        <a:rPr lang="de-DE" sz="1400" b="1" dirty="0">
                          <a:solidFill>
                            <a:srgbClr val="FFFFFF"/>
                          </a:solidFill>
                          <a:effectLst/>
                          <a:latin typeface="Arial" panose="020B0604020202020204" pitchFamily="34" charset="0"/>
                          <a:ea typeface="Calibri" panose="020F0502020204030204" pitchFamily="34" charset="0"/>
                        </a:rPr>
                        <a:t>2023</a:t>
                      </a:r>
                      <a:endParaRPr lang="de-DE" sz="1400" dirty="0">
                        <a:effectLst/>
                        <a:latin typeface="Calibri" panose="020F0502020204030204" pitchFamily="34"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44894"/>
                    </a:solidFill>
                  </a:tcPr>
                </a:tc>
                <a:tc>
                  <a:txBody>
                    <a:bodyPr/>
                    <a:lstStyle/>
                    <a:p>
                      <a:pPr algn="ctr">
                        <a:lnSpc>
                          <a:spcPct val="105000"/>
                        </a:lnSpc>
                        <a:spcAft>
                          <a:spcPts val="0"/>
                        </a:spcAft>
                      </a:pPr>
                      <a:r>
                        <a:rPr lang="de-DE" sz="1400" b="1" dirty="0">
                          <a:solidFill>
                            <a:srgbClr val="FFFFFF"/>
                          </a:solidFill>
                          <a:effectLst/>
                          <a:latin typeface="Arial" panose="020B0604020202020204" pitchFamily="34" charset="0"/>
                          <a:ea typeface="Calibri" panose="020F0502020204030204" pitchFamily="34" charset="0"/>
                        </a:rPr>
                        <a:t>2024</a:t>
                      </a:r>
                      <a:endParaRPr lang="de-DE" sz="1400" dirty="0">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44894"/>
                    </a:solidFill>
                  </a:tcPr>
                </a:tc>
                <a:extLst>
                  <a:ext uri="{0D108BD9-81ED-4DB2-BD59-A6C34878D82A}">
                    <a16:rowId xmlns:a16="http://schemas.microsoft.com/office/drawing/2014/main" val="1107924468"/>
                  </a:ext>
                </a:extLst>
              </a:tr>
              <a:tr h="279825">
                <a:tc>
                  <a:txBody>
                    <a:bodyPr/>
                    <a:lstStyle/>
                    <a:p>
                      <a:pPr>
                        <a:lnSpc>
                          <a:spcPct val="105000"/>
                        </a:lnSpc>
                        <a:spcAft>
                          <a:spcPts val="0"/>
                        </a:spcAft>
                      </a:pPr>
                      <a:r>
                        <a:rPr lang="de-DE" sz="1200" b="1" dirty="0">
                          <a:solidFill>
                            <a:srgbClr val="244894"/>
                          </a:solidFill>
                          <a:effectLst/>
                          <a:latin typeface="Arial" panose="020B0604020202020204" pitchFamily="34" charset="0"/>
                          <a:ea typeface="Calibri" panose="020F0502020204030204" pitchFamily="34" charset="0"/>
                        </a:rPr>
                        <a:t>Gesamteinnahmen (bereinigt)</a:t>
                      </a:r>
                      <a:endParaRPr lang="de-DE" sz="12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r">
                        <a:lnSpc>
                          <a:spcPct val="105000"/>
                        </a:lnSpc>
                        <a:spcAft>
                          <a:spcPts val="0"/>
                        </a:spcAft>
                      </a:pPr>
                      <a:r>
                        <a:rPr lang="de-DE" sz="1200" b="1" dirty="0">
                          <a:solidFill>
                            <a:srgbClr val="244894"/>
                          </a:solidFill>
                          <a:effectLst/>
                          <a:latin typeface="Arial" panose="020B0604020202020204" pitchFamily="34" charset="0"/>
                          <a:ea typeface="Calibri" panose="020F0502020204030204" pitchFamily="34" charset="0"/>
                        </a:rPr>
                        <a:t>31.410,9</a:t>
                      </a:r>
                      <a:endParaRPr lang="de-DE" sz="12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r">
                        <a:lnSpc>
                          <a:spcPct val="105000"/>
                        </a:lnSpc>
                        <a:spcAft>
                          <a:spcPts val="0"/>
                        </a:spcAft>
                      </a:pPr>
                      <a:r>
                        <a:rPr lang="de-DE" sz="1200" b="1" dirty="0">
                          <a:solidFill>
                            <a:srgbClr val="244894"/>
                          </a:solidFill>
                          <a:effectLst/>
                          <a:latin typeface="Arial" panose="020B0604020202020204" pitchFamily="34" charset="0"/>
                          <a:ea typeface="Calibri" panose="020F0502020204030204" pitchFamily="34" charset="0"/>
                        </a:rPr>
                        <a:t>33.744,7</a:t>
                      </a:r>
                      <a:endParaRPr lang="de-DE" sz="12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r">
                        <a:lnSpc>
                          <a:spcPct val="105000"/>
                        </a:lnSpc>
                        <a:spcAft>
                          <a:spcPts val="0"/>
                        </a:spcAft>
                      </a:pPr>
                      <a:r>
                        <a:rPr lang="de-DE" sz="1200" b="1" dirty="0">
                          <a:solidFill>
                            <a:srgbClr val="244894"/>
                          </a:solidFill>
                          <a:effectLst/>
                          <a:latin typeface="Arial" panose="020B0604020202020204" pitchFamily="34" charset="0"/>
                          <a:ea typeface="Calibri" panose="020F0502020204030204" pitchFamily="34" charset="0"/>
                        </a:rPr>
                        <a:t>34.709,9</a:t>
                      </a:r>
                      <a:endParaRPr lang="de-DE" sz="12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683643130"/>
                  </a:ext>
                </a:extLst>
              </a:tr>
              <a:tr h="157927">
                <a:tc>
                  <a:txBody>
                    <a:bodyPr/>
                    <a:lstStyle/>
                    <a:p>
                      <a:pPr>
                        <a:lnSpc>
                          <a:spcPct val="105000"/>
                        </a:lnSpc>
                        <a:spcAft>
                          <a:spcPts val="0"/>
                        </a:spcAft>
                      </a:pPr>
                      <a:r>
                        <a:rPr lang="de-DE" sz="900" dirty="0">
                          <a:solidFill>
                            <a:srgbClr val="244894"/>
                          </a:solidFill>
                          <a:effectLst/>
                          <a:latin typeface="Arial" panose="020B0604020202020204" pitchFamily="34" charset="0"/>
                          <a:ea typeface="Calibri" panose="020F0502020204030204" pitchFamily="34" charset="0"/>
                        </a:rPr>
                        <a:t>darunter:</a:t>
                      </a:r>
                      <a:endParaRPr lang="de-DE" sz="9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a:lnSpc>
                          <a:spcPct val="105000"/>
                        </a:lnSpc>
                        <a:spcAft>
                          <a:spcPts val="0"/>
                        </a:spcAft>
                      </a:pPr>
                      <a:r>
                        <a:rPr lang="de-DE" sz="900" i="1" dirty="0">
                          <a:solidFill>
                            <a:srgbClr val="244894"/>
                          </a:solidFill>
                          <a:effectLst/>
                          <a:latin typeface="Arial" panose="020B0604020202020204" pitchFamily="34" charset="0"/>
                          <a:ea typeface="Calibri" panose="020F0502020204030204" pitchFamily="34" charset="0"/>
                        </a:rPr>
                        <a:t> </a:t>
                      </a:r>
                      <a:endParaRPr lang="de-DE" sz="9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a:lnSpc>
                          <a:spcPct val="105000"/>
                        </a:lnSpc>
                        <a:spcAft>
                          <a:spcPts val="0"/>
                        </a:spcAft>
                      </a:pPr>
                      <a:r>
                        <a:rPr lang="de-DE" sz="900" dirty="0">
                          <a:solidFill>
                            <a:srgbClr val="244894"/>
                          </a:solidFill>
                          <a:effectLst/>
                          <a:latin typeface="Arial" panose="020B0604020202020204" pitchFamily="34" charset="0"/>
                          <a:ea typeface="Calibri" panose="020F0502020204030204" pitchFamily="34" charset="0"/>
                        </a:rPr>
                        <a:t> </a:t>
                      </a:r>
                      <a:endParaRPr lang="de-DE" sz="9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a:lnSpc>
                          <a:spcPct val="105000"/>
                        </a:lnSpc>
                        <a:spcAft>
                          <a:spcPts val="0"/>
                        </a:spcAft>
                      </a:pPr>
                      <a:r>
                        <a:rPr lang="de-DE" sz="900" dirty="0">
                          <a:solidFill>
                            <a:srgbClr val="244894"/>
                          </a:solidFill>
                          <a:effectLst/>
                          <a:latin typeface="Arial" panose="020B0604020202020204" pitchFamily="34" charset="0"/>
                          <a:ea typeface="Calibri" panose="020F0502020204030204" pitchFamily="34" charset="0"/>
                        </a:rPr>
                        <a:t> </a:t>
                      </a:r>
                      <a:endParaRPr lang="de-DE" sz="9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684649946"/>
                  </a:ext>
                </a:extLst>
              </a:tr>
              <a:tr h="205598">
                <a:tc>
                  <a:txBody>
                    <a:bodyPr/>
                    <a:lstStyle/>
                    <a:p>
                      <a:pP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Steuereinnahmen</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24.433,0</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26.800,0</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27.858,0</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97445332"/>
                  </a:ext>
                </a:extLst>
              </a:tr>
              <a:tr h="279825">
                <a:tc>
                  <a:txBody>
                    <a:bodyPr/>
                    <a:lstStyle/>
                    <a:p>
                      <a:pPr>
                        <a:lnSpc>
                          <a:spcPct val="105000"/>
                        </a:lnSpc>
                        <a:spcAft>
                          <a:spcPts val="0"/>
                        </a:spcAft>
                      </a:pPr>
                      <a:r>
                        <a:rPr lang="de-DE" sz="1200" b="1" dirty="0">
                          <a:solidFill>
                            <a:srgbClr val="244894"/>
                          </a:solidFill>
                          <a:effectLst/>
                          <a:latin typeface="Arial" panose="020B0604020202020204" pitchFamily="34" charset="0"/>
                          <a:ea typeface="Calibri" panose="020F0502020204030204" pitchFamily="34" charset="0"/>
                        </a:rPr>
                        <a:t>Gesamtausgaben (bereinigt)</a:t>
                      </a:r>
                      <a:endParaRPr lang="de-DE" sz="12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r">
                        <a:lnSpc>
                          <a:spcPct val="105000"/>
                        </a:lnSpc>
                        <a:spcAft>
                          <a:spcPts val="0"/>
                        </a:spcAft>
                      </a:pPr>
                      <a:r>
                        <a:rPr lang="de-DE" sz="1200" b="1" dirty="0">
                          <a:solidFill>
                            <a:srgbClr val="244894"/>
                          </a:solidFill>
                          <a:effectLst/>
                          <a:latin typeface="Arial" panose="020B0604020202020204" pitchFamily="34" charset="0"/>
                          <a:ea typeface="Calibri" panose="020F0502020204030204" pitchFamily="34" charset="0"/>
                        </a:rPr>
                        <a:t>33.549,6</a:t>
                      </a:r>
                      <a:endParaRPr lang="de-DE" sz="12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r">
                        <a:lnSpc>
                          <a:spcPct val="105000"/>
                        </a:lnSpc>
                        <a:spcAft>
                          <a:spcPts val="0"/>
                        </a:spcAft>
                      </a:pPr>
                      <a:r>
                        <a:rPr lang="de-DE" sz="1200" b="1" kern="1200" dirty="0">
                          <a:solidFill>
                            <a:srgbClr val="244894"/>
                          </a:solidFill>
                          <a:effectLst/>
                          <a:latin typeface="Arial" panose="020B0604020202020204" pitchFamily="34" charset="0"/>
                          <a:ea typeface="Calibri" panose="020F0502020204030204" pitchFamily="34" charset="0"/>
                          <a:cs typeface="+mn-cs"/>
                        </a:rPr>
                        <a:t>33.740,8</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r">
                        <a:lnSpc>
                          <a:spcPct val="105000"/>
                        </a:lnSpc>
                        <a:spcAft>
                          <a:spcPts val="0"/>
                        </a:spcAft>
                      </a:pPr>
                      <a:r>
                        <a:rPr lang="de-DE" sz="1200" b="1" kern="1200" dirty="0">
                          <a:solidFill>
                            <a:srgbClr val="244894"/>
                          </a:solidFill>
                          <a:effectLst/>
                          <a:latin typeface="Arial" panose="020B0604020202020204" pitchFamily="34" charset="0"/>
                          <a:ea typeface="Calibri" panose="020F0502020204030204" pitchFamily="34" charset="0"/>
                          <a:cs typeface="+mn-cs"/>
                        </a:rPr>
                        <a:t>34.789,3</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635448240"/>
                  </a:ext>
                </a:extLst>
              </a:tr>
              <a:tr h="163252">
                <a:tc>
                  <a:txBody>
                    <a:bodyPr/>
                    <a:lstStyle/>
                    <a:p>
                      <a:pPr>
                        <a:lnSpc>
                          <a:spcPct val="105000"/>
                        </a:lnSpc>
                        <a:spcAft>
                          <a:spcPts val="0"/>
                        </a:spcAft>
                      </a:pPr>
                      <a:r>
                        <a:rPr lang="de-DE" sz="900" dirty="0">
                          <a:solidFill>
                            <a:srgbClr val="244894"/>
                          </a:solidFill>
                          <a:effectLst/>
                          <a:latin typeface="Arial" panose="020B0604020202020204" pitchFamily="34" charset="0"/>
                          <a:ea typeface="Calibri" panose="020F0502020204030204" pitchFamily="34" charset="0"/>
                        </a:rPr>
                        <a:t>darunter:</a:t>
                      </a:r>
                      <a:endParaRPr lang="de-DE" sz="9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a:lnSpc>
                          <a:spcPct val="105000"/>
                        </a:lnSpc>
                        <a:spcAft>
                          <a:spcPts val="0"/>
                        </a:spcAft>
                      </a:pPr>
                      <a:r>
                        <a:rPr lang="de-DE" sz="1050" i="1" dirty="0">
                          <a:solidFill>
                            <a:srgbClr val="244894"/>
                          </a:solidFill>
                          <a:effectLst/>
                          <a:latin typeface="Arial" panose="020B0604020202020204" pitchFamily="34" charset="0"/>
                          <a:ea typeface="Calibri" panose="020F0502020204030204" pitchFamily="34" charset="0"/>
                        </a:rPr>
                        <a:t> </a:t>
                      </a:r>
                      <a:endParaRPr lang="de-DE" sz="105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a:lnSpc>
                          <a:spcPct val="105000"/>
                        </a:lnSpc>
                        <a:spcAft>
                          <a:spcPts val="0"/>
                        </a:spcAft>
                      </a:pPr>
                      <a:r>
                        <a:rPr lang="de-DE" sz="1050" dirty="0">
                          <a:solidFill>
                            <a:srgbClr val="244894"/>
                          </a:solidFill>
                          <a:effectLst/>
                          <a:latin typeface="Arial" panose="020B0604020202020204" pitchFamily="34" charset="0"/>
                          <a:ea typeface="Calibri" panose="020F0502020204030204" pitchFamily="34" charset="0"/>
                        </a:rPr>
                        <a:t> </a:t>
                      </a:r>
                      <a:endParaRPr lang="de-DE" sz="105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a:lnSpc>
                          <a:spcPct val="105000"/>
                        </a:lnSpc>
                        <a:spcAft>
                          <a:spcPts val="0"/>
                        </a:spcAft>
                      </a:pPr>
                      <a:r>
                        <a:rPr lang="de-DE" sz="1050" dirty="0">
                          <a:solidFill>
                            <a:srgbClr val="244894"/>
                          </a:solidFill>
                          <a:effectLst/>
                          <a:latin typeface="Arial" panose="020B0604020202020204" pitchFamily="34" charset="0"/>
                          <a:ea typeface="Calibri" panose="020F0502020204030204" pitchFamily="34" charset="0"/>
                        </a:rPr>
                        <a:t> </a:t>
                      </a:r>
                      <a:endParaRPr lang="de-DE" sz="105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268448068"/>
                  </a:ext>
                </a:extLst>
              </a:tr>
              <a:tr h="195806">
                <a:tc>
                  <a:txBody>
                    <a:bodyPr/>
                    <a:lstStyle/>
                    <a:p>
                      <a:pP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Personalausgaben</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11.681,8</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12.305,0</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13.279,6</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3822447193"/>
                  </a:ext>
                </a:extLst>
              </a:tr>
              <a:tr h="195806">
                <a:tc>
                  <a:txBody>
                    <a:bodyPr/>
                    <a:lstStyle/>
                    <a:p>
                      <a:pP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Investitionen</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2.850,1</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r">
                        <a:lnSpc>
                          <a:spcPct val="105000"/>
                        </a:lnSpc>
                        <a:spcAft>
                          <a:spcPts val="0"/>
                        </a:spcAft>
                      </a:pPr>
                      <a:r>
                        <a:rPr lang="de-DE" sz="1100" kern="1200" dirty="0">
                          <a:solidFill>
                            <a:srgbClr val="244894"/>
                          </a:solidFill>
                          <a:effectLst/>
                          <a:latin typeface="Arial" panose="020B0604020202020204" pitchFamily="34" charset="0"/>
                          <a:ea typeface="Calibri" panose="020F0502020204030204" pitchFamily="34" charset="0"/>
                          <a:cs typeface="+mn-cs"/>
                        </a:rPr>
                        <a:t>3.041,9</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r">
                        <a:lnSpc>
                          <a:spcPct val="105000"/>
                        </a:lnSpc>
                        <a:spcAft>
                          <a:spcPts val="0"/>
                        </a:spcAft>
                      </a:pPr>
                      <a:r>
                        <a:rPr lang="de-DE" sz="1100" kern="1200" dirty="0">
                          <a:solidFill>
                            <a:srgbClr val="244894"/>
                          </a:solidFill>
                          <a:effectLst/>
                          <a:latin typeface="Arial" panose="020B0604020202020204" pitchFamily="34" charset="0"/>
                          <a:ea typeface="Calibri" panose="020F0502020204030204" pitchFamily="34" charset="0"/>
                          <a:cs typeface="+mn-cs"/>
                        </a:rPr>
                        <a:t>3.006,2</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1106728467"/>
                  </a:ext>
                </a:extLst>
              </a:tr>
              <a:tr h="205598">
                <a:tc>
                  <a:txBody>
                    <a:bodyPr/>
                    <a:lstStyle/>
                    <a:p>
                      <a:pP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Zinsen</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836,9</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788,3</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914,6</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64113640"/>
                  </a:ext>
                </a:extLst>
              </a:tr>
              <a:tr h="279825">
                <a:tc>
                  <a:txBody>
                    <a:bodyPr/>
                    <a:lstStyle/>
                    <a:p>
                      <a:pPr>
                        <a:lnSpc>
                          <a:spcPct val="105000"/>
                        </a:lnSpc>
                        <a:spcAft>
                          <a:spcPts val="0"/>
                        </a:spcAft>
                      </a:pPr>
                      <a:r>
                        <a:rPr lang="de-DE" sz="1200" b="1" dirty="0">
                          <a:solidFill>
                            <a:srgbClr val="244894"/>
                          </a:solidFill>
                          <a:effectLst/>
                          <a:latin typeface="Arial" panose="020B0604020202020204" pitchFamily="34" charset="0"/>
                          <a:ea typeface="Calibri" panose="020F0502020204030204" pitchFamily="34" charset="0"/>
                        </a:rPr>
                        <a:t>Finanzierungssaldo</a:t>
                      </a:r>
                      <a:endParaRPr lang="de-DE" sz="12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r">
                        <a:lnSpc>
                          <a:spcPct val="105000"/>
                        </a:lnSpc>
                        <a:spcAft>
                          <a:spcPts val="0"/>
                        </a:spcAft>
                      </a:pPr>
                      <a:r>
                        <a:rPr lang="de-DE" sz="1200" b="1" kern="1200" dirty="0">
                          <a:solidFill>
                            <a:srgbClr val="244894"/>
                          </a:solidFill>
                          <a:effectLst/>
                          <a:latin typeface="Arial" panose="020B0604020202020204" pitchFamily="34" charset="0"/>
                          <a:ea typeface="Calibri" panose="020F0502020204030204" pitchFamily="34" charset="0"/>
                          <a:cs typeface="+mn-cs"/>
                        </a:rPr>
                        <a:t>-2.138,8</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r">
                        <a:lnSpc>
                          <a:spcPct val="105000"/>
                        </a:lnSpc>
                        <a:spcAft>
                          <a:spcPts val="0"/>
                        </a:spcAft>
                      </a:pPr>
                      <a:r>
                        <a:rPr lang="de-DE" sz="1200" b="1" kern="1200" dirty="0">
                          <a:solidFill>
                            <a:srgbClr val="244894"/>
                          </a:solidFill>
                          <a:effectLst/>
                          <a:latin typeface="Arial" panose="020B0604020202020204" pitchFamily="34" charset="0"/>
                          <a:ea typeface="Calibri" panose="020F0502020204030204" pitchFamily="34" charset="0"/>
                          <a:cs typeface="+mn-cs"/>
                        </a:rPr>
                        <a:t>3,8</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r">
                        <a:lnSpc>
                          <a:spcPct val="105000"/>
                        </a:lnSpc>
                        <a:spcAft>
                          <a:spcPts val="0"/>
                        </a:spcAft>
                      </a:pPr>
                      <a:r>
                        <a:rPr lang="de-DE" sz="1200" b="1" kern="1200" dirty="0">
                          <a:solidFill>
                            <a:srgbClr val="244894"/>
                          </a:solidFill>
                          <a:effectLst/>
                          <a:latin typeface="Arial" panose="020B0604020202020204" pitchFamily="34" charset="0"/>
                          <a:ea typeface="Calibri" panose="020F0502020204030204" pitchFamily="34" charset="0"/>
                          <a:cs typeface="+mn-cs"/>
                        </a:rPr>
                        <a:t>-79,4</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393469930"/>
                  </a:ext>
                </a:extLst>
              </a:tr>
              <a:tr h="195806">
                <a:tc>
                  <a:txBody>
                    <a:bodyPr/>
                    <a:lstStyle/>
                    <a:p>
                      <a:pP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Rücklagenzuführung</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240,3</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r">
                        <a:lnSpc>
                          <a:spcPct val="105000"/>
                        </a:lnSpc>
                        <a:spcAft>
                          <a:spcPts val="0"/>
                        </a:spcAft>
                      </a:pPr>
                      <a:r>
                        <a:rPr lang="de-DE" sz="1100" kern="1200" dirty="0">
                          <a:solidFill>
                            <a:srgbClr val="244894"/>
                          </a:solidFill>
                          <a:effectLst/>
                          <a:latin typeface="Arial" panose="020B0604020202020204" pitchFamily="34" charset="0"/>
                          <a:ea typeface="Calibri" panose="020F0502020204030204" pitchFamily="34" charset="0"/>
                          <a:cs typeface="+mn-cs"/>
                        </a:rPr>
                        <a:t>182,2</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r">
                        <a:lnSpc>
                          <a:spcPct val="105000"/>
                        </a:lnSpc>
                        <a:spcAft>
                          <a:spcPts val="0"/>
                        </a:spcAft>
                      </a:pPr>
                      <a:r>
                        <a:rPr lang="de-DE" sz="1100" kern="1200" dirty="0">
                          <a:solidFill>
                            <a:srgbClr val="244894"/>
                          </a:solidFill>
                          <a:effectLst/>
                          <a:latin typeface="Arial" panose="020B0604020202020204" pitchFamily="34" charset="0"/>
                          <a:ea typeface="Calibri" panose="020F0502020204030204" pitchFamily="34" charset="0"/>
                          <a:cs typeface="+mn-cs"/>
                        </a:rPr>
                        <a:t>0,3</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494003262"/>
                  </a:ext>
                </a:extLst>
              </a:tr>
              <a:tr h="195806">
                <a:tc>
                  <a:txBody>
                    <a:bodyPr/>
                    <a:lstStyle/>
                    <a:p>
                      <a:pP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Rücklagenentnahme </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1.211,5</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r">
                        <a:lnSpc>
                          <a:spcPct val="105000"/>
                        </a:lnSpc>
                        <a:spcAft>
                          <a:spcPts val="0"/>
                        </a:spcAft>
                      </a:pPr>
                      <a:r>
                        <a:rPr lang="de-DE" sz="1100" kern="1200" dirty="0">
                          <a:solidFill>
                            <a:srgbClr val="244894"/>
                          </a:solidFill>
                          <a:effectLst/>
                          <a:latin typeface="Arial" panose="020B0604020202020204" pitchFamily="34" charset="0"/>
                          <a:ea typeface="Calibri" panose="020F0502020204030204" pitchFamily="34" charset="0"/>
                          <a:cs typeface="+mn-cs"/>
                        </a:rPr>
                        <a:t>178,4</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r">
                        <a:lnSpc>
                          <a:spcPct val="105000"/>
                        </a:lnSpc>
                        <a:spcAft>
                          <a:spcPts val="0"/>
                        </a:spcAft>
                      </a:pPr>
                      <a:r>
                        <a:rPr lang="de-DE" sz="1100" kern="1200" dirty="0">
                          <a:solidFill>
                            <a:srgbClr val="244894"/>
                          </a:solidFill>
                          <a:effectLst/>
                          <a:latin typeface="Arial" panose="020B0604020202020204" pitchFamily="34" charset="0"/>
                          <a:ea typeface="Calibri" panose="020F0502020204030204" pitchFamily="34" charset="0"/>
                          <a:cs typeface="+mn-cs"/>
                        </a:rPr>
                        <a:t>189,7</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3500114511"/>
                  </a:ext>
                </a:extLst>
              </a:tr>
              <a:tr h="205598">
                <a:tc>
                  <a:txBody>
                    <a:bodyPr/>
                    <a:lstStyle/>
                    <a:p>
                      <a:pP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Überschuss aus Vorjahren</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180,5</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5000"/>
                        </a:lnSpc>
                        <a:spcAft>
                          <a:spcPts val="0"/>
                        </a:spcAft>
                      </a:pPr>
                      <a:r>
                        <a:rPr lang="de-DE" sz="1100" kern="1200" dirty="0">
                          <a:solidFill>
                            <a:srgbClr val="244894"/>
                          </a:solidFill>
                          <a:effectLst/>
                          <a:latin typeface="Arial" panose="020B0604020202020204" pitchFamily="34" charset="0"/>
                          <a:ea typeface="Calibri" panose="020F0502020204030204" pitchFamily="34" charset="0"/>
                          <a:cs typeface="+mn-cs"/>
                        </a:rPr>
                        <a:t>-</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5000"/>
                        </a:lnSpc>
                        <a:spcAft>
                          <a:spcPts val="0"/>
                        </a:spcAft>
                      </a:pPr>
                      <a:r>
                        <a:rPr lang="de-DE" sz="1100" kern="1200" dirty="0">
                          <a:solidFill>
                            <a:srgbClr val="244894"/>
                          </a:solidFill>
                          <a:effectLst/>
                          <a:latin typeface="Arial" panose="020B0604020202020204" pitchFamily="34" charset="0"/>
                          <a:ea typeface="Calibri" panose="020F0502020204030204" pitchFamily="34" charset="0"/>
                          <a:cs typeface="+mn-cs"/>
                        </a:rPr>
                        <a:t>-</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26912392"/>
                  </a:ext>
                </a:extLst>
              </a:tr>
              <a:tr h="279825">
                <a:tc>
                  <a:txBody>
                    <a:bodyPr/>
                    <a:lstStyle/>
                    <a:p>
                      <a:pPr>
                        <a:lnSpc>
                          <a:spcPct val="105000"/>
                        </a:lnSpc>
                        <a:spcAft>
                          <a:spcPts val="0"/>
                        </a:spcAft>
                      </a:pPr>
                      <a:r>
                        <a:rPr lang="de-DE" sz="1400" b="1" dirty="0">
                          <a:solidFill>
                            <a:srgbClr val="244894"/>
                          </a:solidFill>
                          <a:effectLst/>
                          <a:latin typeface="Arial" panose="020B0604020202020204" pitchFamily="34" charset="0"/>
                          <a:ea typeface="Calibri" panose="020F0502020204030204" pitchFamily="34" charset="0"/>
                        </a:rPr>
                        <a:t>Nettokreditaufnahme </a:t>
                      </a:r>
                      <a:endParaRPr lang="de-DE" sz="14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r">
                        <a:lnSpc>
                          <a:spcPct val="105000"/>
                        </a:lnSpc>
                        <a:spcAft>
                          <a:spcPts val="0"/>
                        </a:spcAft>
                      </a:pPr>
                      <a:r>
                        <a:rPr lang="de-DE" sz="1400" b="1" dirty="0">
                          <a:solidFill>
                            <a:srgbClr val="244894"/>
                          </a:solidFill>
                          <a:effectLst/>
                          <a:latin typeface="Arial" panose="020B0604020202020204" pitchFamily="34" charset="0"/>
                          <a:ea typeface="Calibri" panose="020F0502020204030204" pitchFamily="34" charset="0"/>
                        </a:rPr>
                        <a:t>987,1</a:t>
                      </a:r>
                      <a:endParaRPr lang="de-DE" sz="14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r">
                        <a:lnSpc>
                          <a:spcPct val="105000"/>
                        </a:lnSpc>
                        <a:spcAft>
                          <a:spcPts val="0"/>
                        </a:spcAft>
                      </a:pPr>
                      <a:r>
                        <a:rPr lang="de-DE" sz="1400" b="1" dirty="0">
                          <a:solidFill>
                            <a:srgbClr val="244894"/>
                          </a:solidFill>
                          <a:effectLst/>
                          <a:latin typeface="Arial" panose="020B0604020202020204" pitchFamily="34" charset="0"/>
                          <a:ea typeface="Calibri" panose="020F0502020204030204" pitchFamily="34" charset="0"/>
                        </a:rPr>
                        <a:t>0,0</a:t>
                      </a:r>
                      <a:endParaRPr lang="de-DE" sz="14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r">
                        <a:lnSpc>
                          <a:spcPct val="105000"/>
                        </a:lnSpc>
                        <a:spcAft>
                          <a:spcPts val="0"/>
                        </a:spcAft>
                      </a:pPr>
                      <a:r>
                        <a:rPr lang="de-DE" sz="1400" b="1" dirty="0">
                          <a:solidFill>
                            <a:srgbClr val="244894"/>
                          </a:solidFill>
                          <a:effectLst/>
                          <a:latin typeface="Arial" panose="020B0604020202020204" pitchFamily="34" charset="0"/>
                          <a:ea typeface="Calibri" panose="020F0502020204030204" pitchFamily="34" charset="0"/>
                        </a:rPr>
                        <a:t>-110,0</a:t>
                      </a:r>
                      <a:endParaRPr lang="de-DE" sz="14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794644493"/>
                  </a:ext>
                </a:extLst>
              </a:tr>
              <a:tr h="195806">
                <a:tc>
                  <a:txBody>
                    <a:bodyPr/>
                    <a:lstStyle/>
                    <a:p>
                      <a:pPr>
                        <a:lnSpc>
                          <a:spcPct val="105000"/>
                        </a:lnSpc>
                        <a:spcAft>
                          <a:spcPts val="0"/>
                        </a:spcAft>
                      </a:pPr>
                      <a:r>
                        <a:rPr lang="de-DE" sz="900" dirty="0">
                          <a:solidFill>
                            <a:srgbClr val="244894"/>
                          </a:solidFill>
                          <a:effectLst/>
                          <a:latin typeface="Arial" panose="020B0604020202020204" pitchFamily="34" charset="0"/>
                          <a:ea typeface="Calibri" panose="020F0502020204030204" pitchFamily="34" charset="0"/>
                        </a:rPr>
                        <a:t>nachrichtlich:</a:t>
                      </a:r>
                      <a:endParaRPr lang="de-DE" sz="9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a:lnSpc>
                          <a:spcPct val="105000"/>
                        </a:lnSpc>
                        <a:spcAft>
                          <a:spcPts val="0"/>
                        </a:spcAft>
                      </a:pPr>
                      <a:r>
                        <a:rPr lang="de-DE" sz="900" dirty="0">
                          <a:solidFill>
                            <a:srgbClr val="244894"/>
                          </a:solidFill>
                          <a:effectLst/>
                          <a:latin typeface="Arial" panose="020B0604020202020204" pitchFamily="34" charset="0"/>
                          <a:ea typeface="Calibri" panose="020F0502020204030204" pitchFamily="34" charset="0"/>
                        </a:rPr>
                        <a:t> </a:t>
                      </a:r>
                      <a:endParaRPr lang="de-DE" sz="9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a:lnSpc>
                          <a:spcPct val="105000"/>
                        </a:lnSpc>
                        <a:spcAft>
                          <a:spcPts val="0"/>
                        </a:spcAft>
                      </a:pPr>
                      <a:r>
                        <a:rPr lang="de-DE" sz="900" dirty="0">
                          <a:solidFill>
                            <a:srgbClr val="244894"/>
                          </a:solidFill>
                          <a:effectLst/>
                          <a:latin typeface="Arial" panose="020B0604020202020204" pitchFamily="34" charset="0"/>
                          <a:ea typeface="Calibri" panose="020F0502020204030204" pitchFamily="34" charset="0"/>
                        </a:rPr>
                        <a:t> </a:t>
                      </a:r>
                      <a:endParaRPr lang="de-DE" sz="9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a:lnSpc>
                          <a:spcPct val="105000"/>
                        </a:lnSpc>
                        <a:spcAft>
                          <a:spcPts val="0"/>
                        </a:spcAft>
                      </a:pPr>
                      <a:r>
                        <a:rPr lang="de-DE" sz="900" dirty="0">
                          <a:solidFill>
                            <a:srgbClr val="244894"/>
                          </a:solidFill>
                          <a:effectLst/>
                          <a:latin typeface="Arial" panose="020B0604020202020204" pitchFamily="34" charset="0"/>
                          <a:ea typeface="Calibri" panose="020F0502020204030204" pitchFamily="34" charset="0"/>
                        </a:rPr>
                        <a:t> </a:t>
                      </a:r>
                      <a:endParaRPr lang="de-DE" sz="9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4142013930"/>
                  </a:ext>
                </a:extLst>
              </a:tr>
              <a:tr h="205598">
                <a:tc>
                  <a:txBody>
                    <a:bodyPr/>
                    <a:lstStyle/>
                    <a:p>
                      <a:pP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zulässige NKA lt. Schuldenbremse</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216,1</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32,3</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a:lnSpc>
                          <a:spcPct val="105000"/>
                        </a:lnSpc>
                        <a:spcAft>
                          <a:spcPts val="0"/>
                        </a:spcAft>
                      </a:pPr>
                      <a:r>
                        <a:rPr lang="de-DE" sz="1100" dirty="0">
                          <a:solidFill>
                            <a:srgbClr val="244894"/>
                          </a:solidFill>
                          <a:effectLst/>
                          <a:latin typeface="Arial" panose="020B0604020202020204" pitchFamily="34" charset="0"/>
                          <a:ea typeface="Calibri" panose="020F0502020204030204" pitchFamily="34" charset="0"/>
                        </a:rPr>
                        <a:t>-99,1</a:t>
                      </a:r>
                      <a:endParaRPr lang="de-DE" sz="1100" dirty="0">
                        <a:solidFill>
                          <a:srgbClr val="244894"/>
                        </a:solidFill>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125062100"/>
                  </a:ext>
                </a:extLst>
              </a:tr>
              <a:tr h="205598">
                <a:tc>
                  <a:txBody>
                    <a:bodyPr/>
                    <a:lstStyle/>
                    <a:p>
                      <a:pPr>
                        <a:lnSpc>
                          <a:spcPct val="105000"/>
                        </a:lnSpc>
                        <a:spcAft>
                          <a:spcPts val="0"/>
                        </a:spcAft>
                      </a:pPr>
                      <a:r>
                        <a:rPr lang="de-DE" sz="1100" kern="1200" dirty="0">
                          <a:solidFill>
                            <a:srgbClr val="244894"/>
                          </a:solidFill>
                          <a:effectLst/>
                          <a:latin typeface="Arial" panose="020B0604020202020204" pitchFamily="34" charset="0"/>
                          <a:ea typeface="Calibri" panose="020F0502020204030204" pitchFamily="34" charset="0"/>
                          <a:cs typeface="+mn-cs"/>
                        </a:rPr>
                        <a:t>Globale Mehr-/Minderausgaben (+/-)</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r" defTabSz="914400" rtl="0" eaLnBrk="1" latinLnBrk="0" hangingPunct="1">
                        <a:lnSpc>
                          <a:spcPct val="105000"/>
                        </a:lnSpc>
                        <a:spcAft>
                          <a:spcPts val="0"/>
                        </a:spcAft>
                      </a:pPr>
                      <a:r>
                        <a:rPr lang="de-DE" sz="1100" kern="1200" dirty="0">
                          <a:solidFill>
                            <a:srgbClr val="244894"/>
                          </a:solidFill>
                          <a:effectLst/>
                          <a:latin typeface="Arial" panose="020B0604020202020204" pitchFamily="34" charset="0"/>
                          <a:ea typeface="Calibri" panose="020F0502020204030204" pitchFamily="34" charset="0"/>
                          <a:cs typeface="+mn-cs"/>
                        </a:rPr>
                        <a:t>150</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r" defTabSz="914400" rtl="0" eaLnBrk="1" latinLnBrk="0" hangingPunct="1">
                        <a:lnSpc>
                          <a:spcPct val="105000"/>
                        </a:lnSpc>
                        <a:spcAft>
                          <a:spcPts val="0"/>
                        </a:spcAft>
                      </a:pPr>
                      <a:r>
                        <a:rPr lang="de-DE" sz="1100" kern="1200" dirty="0">
                          <a:solidFill>
                            <a:srgbClr val="244894"/>
                          </a:solidFill>
                          <a:effectLst/>
                          <a:latin typeface="Arial" panose="020B0604020202020204" pitchFamily="34" charset="0"/>
                          <a:ea typeface="Calibri" panose="020F0502020204030204" pitchFamily="34" charset="0"/>
                          <a:cs typeface="+mn-cs"/>
                        </a:rPr>
                        <a:t>-250</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r" defTabSz="914400" rtl="0" eaLnBrk="1" latinLnBrk="0" hangingPunct="1">
                        <a:lnSpc>
                          <a:spcPct val="105000"/>
                        </a:lnSpc>
                        <a:spcAft>
                          <a:spcPts val="0"/>
                        </a:spcAft>
                      </a:pPr>
                      <a:r>
                        <a:rPr lang="de-DE" sz="1100" kern="1200" dirty="0">
                          <a:solidFill>
                            <a:srgbClr val="244894"/>
                          </a:solidFill>
                          <a:effectLst/>
                          <a:latin typeface="Arial" panose="020B0604020202020204" pitchFamily="34" charset="0"/>
                          <a:ea typeface="Calibri" panose="020F0502020204030204" pitchFamily="34" charset="0"/>
                          <a:cs typeface="+mn-cs"/>
                        </a:rPr>
                        <a:t>-450</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815193528"/>
                  </a:ext>
                </a:extLst>
              </a:tr>
            </a:tbl>
          </a:graphicData>
        </a:graphic>
      </p:graphicFrame>
      <p:sp>
        <p:nvSpPr>
          <p:cNvPr id="7" name="Rechteck 6"/>
          <p:cNvSpPr/>
          <p:nvPr/>
        </p:nvSpPr>
        <p:spPr>
          <a:xfrm>
            <a:off x="840688" y="5821494"/>
            <a:ext cx="2273379" cy="261610"/>
          </a:xfrm>
          <a:prstGeom prst="rect">
            <a:avLst/>
          </a:prstGeom>
        </p:spPr>
        <p:txBody>
          <a:bodyPr wrap="none">
            <a:spAutoFit/>
          </a:bodyPr>
          <a:lstStyle/>
          <a:p>
            <a:pPr lvl="0" eaLnBrk="0" hangingPunct="0"/>
            <a:r>
              <a:rPr lang="de-DE" altLang="de-DE" sz="1100" dirty="0">
                <a:solidFill>
                  <a:srgbClr val="244894"/>
                </a:solidFill>
                <a:latin typeface="Arial" panose="020B0604020202020204" pitchFamily="34" charset="0"/>
                <a:ea typeface="Calibri" panose="020F0502020204030204" pitchFamily="34" charset="0"/>
                <a:cs typeface="Arial" panose="020B0604020202020204" pitchFamily="34" charset="0"/>
              </a:rPr>
              <a:t>Abweichungen </a:t>
            </a:r>
            <a:r>
              <a:rPr lang="de-DE" altLang="de-DE" sz="1100" dirty="0" smtClean="0">
                <a:solidFill>
                  <a:srgbClr val="244894"/>
                </a:solidFill>
                <a:latin typeface="Arial" panose="020B0604020202020204" pitchFamily="34" charset="0"/>
                <a:ea typeface="Calibri" panose="020F0502020204030204" pitchFamily="34" charset="0"/>
                <a:cs typeface="Arial" panose="020B0604020202020204" pitchFamily="34" charset="0"/>
              </a:rPr>
              <a:t>durch Rundungen</a:t>
            </a:r>
            <a:endParaRPr lang="de-DE" altLang="de-DE" sz="3600" dirty="0">
              <a:latin typeface="Arial" panose="020B0604020202020204" pitchFamily="34" charset="0"/>
            </a:endParaRPr>
          </a:p>
        </p:txBody>
      </p:sp>
    </p:spTree>
    <p:extLst>
      <p:ext uri="{BB962C8B-B14F-4D97-AF65-F5344CB8AC3E}">
        <p14:creationId xmlns:p14="http://schemas.microsoft.com/office/powerpoint/2010/main" val="25673543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7107237" cy="476250"/>
          </a:xfrm>
        </p:spPr>
        <p:txBody>
          <a:bodyPr/>
          <a:lstStyle/>
          <a:p>
            <a:r>
              <a:rPr lang="de-DE" altLang="de-DE" dirty="0" smtClean="0"/>
              <a:t>Haushaltsentwurf 2023/2024</a:t>
            </a:r>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11</a:t>
            </a:fld>
            <a:endParaRPr lang="it-IT" dirty="0"/>
          </a:p>
        </p:txBody>
      </p:sp>
      <p:sp>
        <p:nvSpPr>
          <p:cNvPr id="9" name="Titel 1"/>
          <p:cNvSpPr txBox="1">
            <a:spLocks/>
          </p:cNvSpPr>
          <p:nvPr/>
        </p:nvSpPr>
        <p:spPr bwMode="auto">
          <a:xfrm>
            <a:off x="814388" y="1048863"/>
            <a:ext cx="8034396"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Der Landeshaushalt setzt Zeichen gegen die Krisen </a:t>
            </a:r>
            <a:endParaRPr lang="de-DE" altLang="de-DE" b="1" dirty="0">
              <a:solidFill>
                <a:srgbClr val="C00000"/>
              </a:solidFill>
            </a:endParaRPr>
          </a:p>
        </p:txBody>
      </p:sp>
      <p:sp>
        <p:nvSpPr>
          <p:cNvPr id="8" name="Rechteck 7"/>
          <p:cNvSpPr/>
          <p:nvPr/>
        </p:nvSpPr>
        <p:spPr>
          <a:xfrm>
            <a:off x="814388" y="1538288"/>
            <a:ext cx="9900000" cy="4231928"/>
          </a:xfrm>
          <a:prstGeom prst="rect">
            <a:avLst/>
          </a:prstGeom>
        </p:spPr>
        <p:txBody>
          <a:bodyPr wrap="square">
            <a:spAutoFit/>
          </a:bodyPr>
          <a:lstStyle/>
          <a:p>
            <a:pPr marL="358775" indent="-358775" algn="just">
              <a:spcBef>
                <a:spcPts val="600"/>
              </a:spcBef>
              <a:spcAft>
                <a:spcPts val="1200"/>
              </a:spcAft>
              <a:buFontTx/>
              <a:buChar char="-"/>
            </a:pPr>
            <a:r>
              <a:rPr lang="de-DE" sz="1600" dirty="0" smtClean="0">
                <a:solidFill>
                  <a:srgbClr val="244894"/>
                </a:solidFill>
              </a:rPr>
              <a:t>In </a:t>
            </a:r>
            <a:r>
              <a:rPr lang="de-DE" sz="1600" dirty="0">
                <a:solidFill>
                  <a:srgbClr val="244894"/>
                </a:solidFill>
              </a:rPr>
              <a:t>Folge der hohen Zahl an Kriegsflüchtlingen aus der Ukraine sowie zur Unterbringung und Betreuung weiterer hilfs- und schutzbedürftiger Menschen werden die </a:t>
            </a:r>
            <a:r>
              <a:rPr lang="de-DE" sz="1600" b="1" dirty="0" smtClean="0">
                <a:solidFill>
                  <a:srgbClr val="244894"/>
                </a:solidFill>
              </a:rPr>
              <a:t>Flüchtlingsausgaben</a:t>
            </a:r>
            <a:r>
              <a:rPr lang="de-DE" sz="1600" dirty="0" smtClean="0">
                <a:solidFill>
                  <a:srgbClr val="244894"/>
                </a:solidFill>
              </a:rPr>
              <a:t> 2023 um rund </a:t>
            </a:r>
            <a:r>
              <a:rPr lang="de-DE" sz="1600" dirty="0">
                <a:solidFill>
                  <a:srgbClr val="244894"/>
                </a:solidFill>
              </a:rPr>
              <a:t>150 Mio. Euro </a:t>
            </a:r>
            <a:r>
              <a:rPr lang="de-DE" sz="1600" dirty="0" smtClean="0">
                <a:solidFill>
                  <a:srgbClr val="244894"/>
                </a:solidFill>
              </a:rPr>
              <a:t>angehoben. </a:t>
            </a:r>
          </a:p>
          <a:p>
            <a:pPr marL="358775" indent="-358775" algn="just">
              <a:spcBef>
                <a:spcPts val="600"/>
              </a:spcBef>
              <a:spcAft>
                <a:spcPts val="1200"/>
              </a:spcAft>
              <a:buFontTx/>
              <a:buChar char="-"/>
            </a:pPr>
            <a:r>
              <a:rPr lang="de-DE" sz="1600" dirty="0" smtClean="0">
                <a:solidFill>
                  <a:srgbClr val="244894"/>
                </a:solidFill>
              </a:rPr>
              <a:t>Als </a:t>
            </a:r>
            <a:r>
              <a:rPr lang="de-DE" sz="1600" b="1" dirty="0">
                <a:solidFill>
                  <a:srgbClr val="244894"/>
                </a:solidFill>
              </a:rPr>
              <a:t>Vorsorge für weitere derzeit noch nicht absehbare krisenhafte Entwicklungen </a:t>
            </a:r>
            <a:r>
              <a:rPr lang="de-DE" sz="1600" dirty="0" smtClean="0">
                <a:solidFill>
                  <a:srgbClr val="244894"/>
                </a:solidFill>
              </a:rPr>
              <a:t>ist </a:t>
            </a:r>
            <a:r>
              <a:rPr lang="de-DE" sz="1600" dirty="0">
                <a:solidFill>
                  <a:srgbClr val="244894"/>
                </a:solidFill>
              </a:rPr>
              <a:t>im Haushaltsentwurf für </a:t>
            </a:r>
            <a:r>
              <a:rPr lang="de-DE" sz="1600" dirty="0" smtClean="0">
                <a:solidFill>
                  <a:srgbClr val="244894"/>
                </a:solidFill>
              </a:rPr>
              <a:t>2023 </a:t>
            </a:r>
            <a:r>
              <a:rPr lang="de-DE" sz="1600" dirty="0">
                <a:solidFill>
                  <a:srgbClr val="244894"/>
                </a:solidFill>
              </a:rPr>
              <a:t>eine globale Mehrausgabe in Höhe von 200 Mio. Euro </a:t>
            </a:r>
            <a:r>
              <a:rPr lang="de-DE" sz="1600" dirty="0" smtClean="0">
                <a:solidFill>
                  <a:srgbClr val="244894"/>
                </a:solidFill>
              </a:rPr>
              <a:t>enthalten.</a:t>
            </a:r>
            <a:r>
              <a:rPr lang="de-DE" dirty="0" smtClean="0"/>
              <a:t> </a:t>
            </a:r>
          </a:p>
          <a:p>
            <a:pPr marL="358775" indent="-358775" algn="just">
              <a:spcBef>
                <a:spcPts val="600"/>
              </a:spcBef>
              <a:spcAft>
                <a:spcPts val="1200"/>
              </a:spcAft>
              <a:buFontTx/>
              <a:buChar char="-"/>
            </a:pPr>
            <a:r>
              <a:rPr lang="de-DE" sz="1600" dirty="0">
                <a:solidFill>
                  <a:srgbClr val="244894"/>
                </a:solidFill>
              </a:rPr>
              <a:t>Bei der </a:t>
            </a:r>
            <a:r>
              <a:rPr lang="de-DE" sz="1600" b="1" dirty="0" smtClean="0">
                <a:solidFill>
                  <a:srgbClr val="244894"/>
                </a:solidFill>
              </a:rPr>
              <a:t>Corona-Pandemie</a:t>
            </a:r>
            <a:r>
              <a:rPr lang="de-DE" sz="1600" dirty="0" smtClean="0">
                <a:solidFill>
                  <a:srgbClr val="244894"/>
                </a:solidFill>
              </a:rPr>
              <a:t> scheint das Schlimmste überstanden</a:t>
            </a:r>
            <a:r>
              <a:rPr lang="de-DE" sz="1600" dirty="0">
                <a:solidFill>
                  <a:srgbClr val="244894"/>
                </a:solidFill>
              </a:rPr>
              <a:t>. Dennoch sorgt das Land </a:t>
            </a:r>
            <a:r>
              <a:rPr lang="de-DE" sz="1600" dirty="0" smtClean="0">
                <a:solidFill>
                  <a:srgbClr val="244894"/>
                </a:solidFill>
              </a:rPr>
              <a:t>mit 80 </a:t>
            </a:r>
            <a:r>
              <a:rPr lang="de-DE" sz="1600" dirty="0">
                <a:solidFill>
                  <a:srgbClr val="244894"/>
                </a:solidFill>
              </a:rPr>
              <a:t>Mio. Euro für Impfkampagnen, Testungen und Verdienstausfälle vor. </a:t>
            </a:r>
            <a:endParaRPr lang="de-DE" sz="1600" dirty="0" smtClean="0">
              <a:solidFill>
                <a:srgbClr val="244894"/>
              </a:solidFill>
            </a:endParaRPr>
          </a:p>
          <a:p>
            <a:pPr marL="358775" indent="-358775" algn="just">
              <a:spcBef>
                <a:spcPts val="600"/>
              </a:spcBef>
              <a:spcAft>
                <a:spcPts val="1200"/>
              </a:spcAft>
              <a:buFontTx/>
              <a:buChar char="-"/>
            </a:pPr>
            <a:r>
              <a:rPr lang="de-DE" sz="1600" dirty="0" smtClean="0">
                <a:solidFill>
                  <a:srgbClr val="244894"/>
                </a:solidFill>
              </a:rPr>
              <a:t>Die Ausgaben für </a:t>
            </a:r>
            <a:r>
              <a:rPr lang="de-DE" sz="1600" b="1" dirty="0" smtClean="0">
                <a:solidFill>
                  <a:srgbClr val="244894"/>
                </a:solidFill>
              </a:rPr>
              <a:t>Investitionen</a:t>
            </a:r>
            <a:r>
              <a:rPr lang="de-DE" sz="1600" dirty="0" smtClean="0">
                <a:solidFill>
                  <a:srgbClr val="244894"/>
                </a:solidFill>
              </a:rPr>
              <a:t> liegen 2023 und 2024 </a:t>
            </a:r>
            <a:r>
              <a:rPr lang="de-DE" sz="1600" b="1" dirty="0" smtClean="0">
                <a:solidFill>
                  <a:srgbClr val="244894"/>
                </a:solidFill>
              </a:rPr>
              <a:t>erstmals über 3 Mrd. Euro</a:t>
            </a:r>
            <a:r>
              <a:rPr lang="de-DE" sz="1600" dirty="0" smtClean="0">
                <a:solidFill>
                  <a:srgbClr val="244894"/>
                </a:solidFill>
              </a:rPr>
              <a:t>. </a:t>
            </a:r>
            <a:r>
              <a:rPr lang="de-DE" sz="1600" b="1" dirty="0" smtClean="0">
                <a:solidFill>
                  <a:srgbClr val="244894"/>
                </a:solidFill>
              </a:rPr>
              <a:t>Das stützt die Konjunktur</a:t>
            </a:r>
            <a:r>
              <a:rPr lang="de-DE" sz="1600" dirty="0" smtClean="0">
                <a:solidFill>
                  <a:srgbClr val="244894"/>
                </a:solidFill>
              </a:rPr>
              <a:t>. </a:t>
            </a:r>
          </a:p>
          <a:p>
            <a:pPr marL="358775" indent="-358775" algn="just">
              <a:spcBef>
                <a:spcPts val="600"/>
              </a:spcBef>
              <a:spcAft>
                <a:spcPts val="1200"/>
              </a:spcAft>
              <a:buFontTx/>
              <a:buChar char="-"/>
            </a:pPr>
            <a:r>
              <a:rPr lang="de-DE" sz="1600" dirty="0" smtClean="0">
                <a:solidFill>
                  <a:srgbClr val="244894"/>
                </a:solidFill>
              </a:rPr>
              <a:t>Die </a:t>
            </a:r>
            <a:r>
              <a:rPr lang="de-DE" sz="1600" b="1" dirty="0" smtClean="0">
                <a:solidFill>
                  <a:srgbClr val="244894"/>
                </a:solidFill>
              </a:rPr>
              <a:t>Regelgrenze der Schuldenbremse wird eingehalten</a:t>
            </a:r>
            <a:r>
              <a:rPr lang="de-DE" sz="1600" dirty="0" smtClean="0">
                <a:solidFill>
                  <a:srgbClr val="244894"/>
                </a:solidFill>
              </a:rPr>
              <a:t>. </a:t>
            </a:r>
            <a:r>
              <a:rPr lang="de-DE" sz="1600" dirty="0">
                <a:solidFill>
                  <a:srgbClr val="244894"/>
                </a:solidFill>
              </a:rPr>
              <a:t>Das </a:t>
            </a:r>
            <a:r>
              <a:rPr lang="de-DE" sz="1600" dirty="0" smtClean="0">
                <a:solidFill>
                  <a:srgbClr val="244894"/>
                </a:solidFill>
              </a:rPr>
              <a:t>fördert </a:t>
            </a:r>
            <a:r>
              <a:rPr lang="de-DE" sz="1600" dirty="0">
                <a:solidFill>
                  <a:srgbClr val="244894"/>
                </a:solidFill>
              </a:rPr>
              <a:t>das Vertrauen in die langfristige Solidität der öffentlichen Haushalte und </a:t>
            </a:r>
            <a:r>
              <a:rPr lang="de-DE" sz="1600" b="1" dirty="0">
                <a:solidFill>
                  <a:srgbClr val="244894"/>
                </a:solidFill>
              </a:rPr>
              <a:t>reduziert inflationäre Tendenzen</a:t>
            </a:r>
            <a:r>
              <a:rPr lang="de-DE" sz="1600" dirty="0">
                <a:solidFill>
                  <a:srgbClr val="244894"/>
                </a:solidFill>
              </a:rPr>
              <a:t>.</a:t>
            </a:r>
          </a:p>
          <a:p>
            <a:pPr algn="just">
              <a:spcBef>
                <a:spcPts val="600"/>
              </a:spcBef>
              <a:spcAft>
                <a:spcPts val="1200"/>
              </a:spcAft>
            </a:pPr>
            <a:endParaRPr lang="de-DE" sz="1600" dirty="0" smtClean="0">
              <a:solidFill>
                <a:srgbClr val="244894"/>
              </a:solidFill>
            </a:endParaRPr>
          </a:p>
        </p:txBody>
      </p:sp>
    </p:spTree>
    <p:extLst>
      <p:ext uri="{BB962C8B-B14F-4D97-AF65-F5344CB8AC3E}">
        <p14:creationId xmlns:p14="http://schemas.microsoft.com/office/powerpoint/2010/main" val="37731678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7107237" cy="476250"/>
          </a:xfrm>
        </p:spPr>
        <p:txBody>
          <a:bodyPr/>
          <a:lstStyle/>
          <a:p>
            <a:r>
              <a:rPr lang="de-DE" altLang="de-DE" dirty="0" smtClean="0"/>
              <a:t>Haushaltsentwurf 2023/2024</a:t>
            </a:r>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12</a:t>
            </a:fld>
            <a:endParaRPr lang="it-IT" dirty="0"/>
          </a:p>
        </p:txBody>
      </p:sp>
      <p:sp>
        <p:nvSpPr>
          <p:cNvPr id="9" name="Titel 1"/>
          <p:cNvSpPr txBox="1">
            <a:spLocks/>
          </p:cNvSpPr>
          <p:nvPr/>
        </p:nvSpPr>
        <p:spPr bwMode="auto">
          <a:xfrm>
            <a:off x="814388" y="1048863"/>
            <a:ext cx="8034396"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Land stützt Konjunktur - Investitionen übersteigen erstmals 3 Mrd. Euro</a:t>
            </a:r>
            <a:endParaRPr lang="de-DE" altLang="de-DE" b="1" dirty="0">
              <a:solidFill>
                <a:srgbClr val="C00000"/>
              </a:solidFill>
            </a:endParaRPr>
          </a:p>
        </p:txBody>
      </p:sp>
      <p:graphicFrame>
        <p:nvGraphicFramePr>
          <p:cNvPr id="8" name="Diagramm 7"/>
          <p:cNvGraphicFramePr>
            <a:graphicFrameLocks/>
          </p:cNvGraphicFramePr>
          <p:nvPr>
            <p:extLst>
              <p:ext uri="{D42A27DB-BD31-4B8C-83A1-F6EECF244321}">
                <p14:modId xmlns:p14="http://schemas.microsoft.com/office/powerpoint/2010/main" val="861109089"/>
              </p:ext>
            </p:extLst>
          </p:nvPr>
        </p:nvGraphicFramePr>
        <p:xfrm>
          <a:off x="796164" y="1538288"/>
          <a:ext cx="9900000" cy="3960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816059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7107237" cy="476250"/>
          </a:xfrm>
        </p:spPr>
        <p:txBody>
          <a:bodyPr/>
          <a:lstStyle/>
          <a:p>
            <a:r>
              <a:rPr lang="de-DE" altLang="de-DE" dirty="0" smtClean="0"/>
              <a:t>Haushaltsentwurf 2023/2024</a:t>
            </a:r>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13</a:t>
            </a:fld>
            <a:endParaRPr lang="it-IT" dirty="0"/>
          </a:p>
        </p:txBody>
      </p:sp>
      <p:sp>
        <p:nvSpPr>
          <p:cNvPr id="9" name="Titel 1"/>
          <p:cNvSpPr txBox="1">
            <a:spLocks/>
          </p:cNvSpPr>
          <p:nvPr/>
        </p:nvSpPr>
        <p:spPr bwMode="auto">
          <a:xfrm>
            <a:off x="814388" y="1048863"/>
            <a:ext cx="8034396"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Investitionsschwerpunkte </a:t>
            </a:r>
            <a:endParaRPr lang="de-DE" altLang="de-DE" b="1" dirty="0">
              <a:solidFill>
                <a:srgbClr val="C00000"/>
              </a:solidFill>
            </a:endParaRPr>
          </a:p>
        </p:txBody>
      </p:sp>
      <p:sp>
        <p:nvSpPr>
          <p:cNvPr id="2" name="Rechteck 1"/>
          <p:cNvSpPr/>
          <p:nvPr/>
        </p:nvSpPr>
        <p:spPr>
          <a:xfrm>
            <a:off x="814388" y="1538288"/>
            <a:ext cx="9900000" cy="4388894"/>
          </a:xfrm>
          <a:prstGeom prst="rect">
            <a:avLst/>
          </a:prstGeom>
        </p:spPr>
        <p:txBody>
          <a:bodyPr wrap="square">
            <a:spAutoFit/>
          </a:bodyPr>
          <a:lstStyle/>
          <a:p>
            <a:pPr marL="285750" indent="-285750" algn="just">
              <a:lnSpc>
                <a:spcPct val="115000"/>
              </a:lnSpc>
              <a:spcBef>
                <a:spcPts val="600"/>
              </a:spcBef>
              <a:spcAft>
                <a:spcPts val="600"/>
              </a:spcAft>
              <a:buFontTx/>
              <a:buChar char="-"/>
            </a:pPr>
            <a:r>
              <a:rPr lang="de-DE" sz="1600" dirty="0" smtClean="0">
                <a:solidFill>
                  <a:srgbClr val="244894"/>
                </a:solidFill>
              </a:rPr>
              <a:t>Das Spektrum der Investitionsausgaben reicht vom Landesstraßenbau, dem klassischen staatlichen Hochbau</a:t>
            </a:r>
            <a:r>
              <a:rPr lang="de-DE" sz="1600" b="1" dirty="0" smtClean="0">
                <a:solidFill>
                  <a:srgbClr val="244894"/>
                </a:solidFill>
              </a:rPr>
              <a:t>,</a:t>
            </a:r>
            <a:r>
              <a:rPr lang="de-DE" sz="1600" dirty="0" smtClean="0">
                <a:solidFill>
                  <a:srgbClr val="244894"/>
                </a:solidFill>
              </a:rPr>
              <a:t> bis hin zum Breitbandausbau oder </a:t>
            </a:r>
            <a:r>
              <a:rPr lang="de-DE" sz="1600" dirty="0">
                <a:solidFill>
                  <a:srgbClr val="244894"/>
                </a:solidFill>
              </a:rPr>
              <a:t>speziellen </a:t>
            </a:r>
            <a:r>
              <a:rPr lang="de-DE" sz="1600" dirty="0" smtClean="0">
                <a:solidFill>
                  <a:srgbClr val="244894"/>
                </a:solidFill>
              </a:rPr>
              <a:t>Investitionsprogrammen für </a:t>
            </a:r>
            <a:r>
              <a:rPr lang="de-DE" sz="1600" dirty="0">
                <a:solidFill>
                  <a:srgbClr val="244894"/>
                </a:solidFill>
              </a:rPr>
              <a:t>die </a:t>
            </a:r>
            <a:r>
              <a:rPr lang="de-DE" sz="1600" dirty="0" smtClean="0">
                <a:solidFill>
                  <a:srgbClr val="244894"/>
                </a:solidFill>
              </a:rPr>
              <a:t>hessischen Kommunen (z.B. Kommunalinvestitionsprogramme KIP und KIP macht Schule!). </a:t>
            </a:r>
          </a:p>
          <a:p>
            <a:pPr marL="285750" indent="-285750" algn="just">
              <a:lnSpc>
                <a:spcPct val="115000"/>
              </a:lnSpc>
              <a:spcBef>
                <a:spcPts val="600"/>
              </a:spcBef>
              <a:spcAft>
                <a:spcPts val="600"/>
              </a:spcAft>
              <a:buFontTx/>
              <a:buChar char="-"/>
            </a:pPr>
            <a:r>
              <a:rPr lang="de-DE" sz="1600" dirty="0" smtClean="0">
                <a:solidFill>
                  <a:srgbClr val="244894"/>
                </a:solidFill>
              </a:rPr>
              <a:t>In </a:t>
            </a:r>
            <a:r>
              <a:rPr lang="de-DE" sz="1600" b="1" dirty="0" smtClean="0">
                <a:solidFill>
                  <a:srgbClr val="244894"/>
                </a:solidFill>
              </a:rPr>
              <a:t>Wissenschaft, Forschung und Lehre </a:t>
            </a:r>
            <a:r>
              <a:rPr lang="de-DE" sz="1600" dirty="0" smtClean="0">
                <a:solidFill>
                  <a:srgbClr val="244894"/>
                </a:solidFill>
              </a:rPr>
              <a:t>investiert das Land 2023 und 2024 über 500 Mio. Euro, </a:t>
            </a:r>
            <a:r>
              <a:rPr lang="de-DE" sz="1600" dirty="0">
                <a:solidFill>
                  <a:srgbClr val="244894"/>
                </a:solidFill>
              </a:rPr>
              <a:t>z</a:t>
            </a:r>
            <a:r>
              <a:rPr lang="de-DE" sz="1600" dirty="0" smtClean="0">
                <a:solidFill>
                  <a:srgbClr val="244894"/>
                </a:solidFill>
              </a:rPr>
              <a:t>um Beispiel für die Sanierung des Schieferdachs des Landgrafenschlosses </a:t>
            </a:r>
            <a:r>
              <a:rPr lang="de-DE" sz="1600" dirty="0">
                <a:solidFill>
                  <a:srgbClr val="244894"/>
                </a:solidFill>
              </a:rPr>
              <a:t>und </a:t>
            </a:r>
            <a:r>
              <a:rPr lang="de-DE" sz="1600" dirty="0" smtClean="0">
                <a:solidFill>
                  <a:srgbClr val="244894"/>
                </a:solidFill>
              </a:rPr>
              <a:t>die Sanierung der Alten Universität in Marburg.</a:t>
            </a:r>
          </a:p>
          <a:p>
            <a:pPr marL="285750" indent="-285750" algn="just">
              <a:lnSpc>
                <a:spcPct val="115000"/>
              </a:lnSpc>
              <a:spcBef>
                <a:spcPts val="600"/>
              </a:spcBef>
              <a:spcAft>
                <a:spcPts val="600"/>
              </a:spcAft>
              <a:buFontTx/>
              <a:buChar char="-"/>
            </a:pPr>
            <a:r>
              <a:rPr lang="de-DE" sz="1600" dirty="0" smtClean="0">
                <a:solidFill>
                  <a:srgbClr val="244894"/>
                </a:solidFill>
              </a:rPr>
              <a:t>Für den </a:t>
            </a:r>
            <a:r>
              <a:rPr lang="de-DE" sz="1600" b="1" dirty="0" smtClean="0">
                <a:solidFill>
                  <a:srgbClr val="244894"/>
                </a:solidFill>
              </a:rPr>
              <a:t>DigitalpaktSchule</a:t>
            </a:r>
            <a:r>
              <a:rPr lang="de-DE" sz="1600" dirty="0" smtClean="0">
                <a:solidFill>
                  <a:srgbClr val="244894"/>
                </a:solidFill>
              </a:rPr>
              <a:t> und die Förderung des </a:t>
            </a:r>
            <a:r>
              <a:rPr lang="de-DE" sz="1600" b="1" dirty="0" smtClean="0">
                <a:solidFill>
                  <a:srgbClr val="244894"/>
                </a:solidFill>
              </a:rPr>
              <a:t>Ganztagesausbau </a:t>
            </a:r>
            <a:r>
              <a:rPr lang="de-DE" altLang="de-DE" sz="1600" dirty="0">
                <a:solidFill>
                  <a:srgbClr val="244894"/>
                </a:solidFill>
              </a:rPr>
              <a:t>im Grundschulalter</a:t>
            </a:r>
            <a:r>
              <a:rPr lang="de-DE" sz="1600" dirty="0">
                <a:solidFill>
                  <a:srgbClr val="244894"/>
                </a:solidFill>
              </a:rPr>
              <a:t> </a:t>
            </a:r>
            <a:r>
              <a:rPr lang="de-DE" sz="1600" dirty="0" smtClean="0">
                <a:solidFill>
                  <a:srgbClr val="244894"/>
                </a:solidFill>
              </a:rPr>
              <a:t>sind im Doppelhaushalt insgesamt 278 Mio. Euro veranschlagt. </a:t>
            </a:r>
          </a:p>
          <a:p>
            <a:pPr marL="285750" indent="-285750" algn="just">
              <a:lnSpc>
                <a:spcPct val="115000"/>
              </a:lnSpc>
              <a:spcBef>
                <a:spcPts val="600"/>
              </a:spcBef>
              <a:spcAft>
                <a:spcPts val="600"/>
              </a:spcAft>
              <a:buFontTx/>
              <a:buChar char="-"/>
            </a:pPr>
            <a:r>
              <a:rPr lang="de-DE" sz="1600" dirty="0" smtClean="0">
                <a:solidFill>
                  <a:srgbClr val="244894"/>
                </a:solidFill>
              </a:rPr>
              <a:t>Für die </a:t>
            </a:r>
            <a:r>
              <a:rPr lang="de-DE" sz="1600" b="1" dirty="0" smtClean="0">
                <a:solidFill>
                  <a:srgbClr val="244894"/>
                </a:solidFill>
              </a:rPr>
              <a:t>soziale Wohnraumförderung </a:t>
            </a:r>
            <a:r>
              <a:rPr lang="de-DE" sz="1600" dirty="0" smtClean="0">
                <a:solidFill>
                  <a:srgbClr val="244894"/>
                </a:solidFill>
              </a:rPr>
              <a:t>sind 2023 und 2024 insgesamt Ausgaben von über 400 Mio. Euro geplant. </a:t>
            </a:r>
          </a:p>
          <a:p>
            <a:pPr marL="285750" indent="-285750" algn="just">
              <a:lnSpc>
                <a:spcPct val="115000"/>
              </a:lnSpc>
              <a:spcBef>
                <a:spcPts val="600"/>
              </a:spcBef>
              <a:spcAft>
                <a:spcPts val="600"/>
              </a:spcAft>
              <a:buFontTx/>
              <a:buChar char="-"/>
            </a:pPr>
            <a:r>
              <a:rPr lang="de-DE" sz="1600" dirty="0" smtClean="0">
                <a:solidFill>
                  <a:srgbClr val="244894"/>
                </a:solidFill>
              </a:rPr>
              <a:t>Für Investitionen in den </a:t>
            </a:r>
            <a:r>
              <a:rPr lang="de-DE" sz="1600" b="1" dirty="0" smtClean="0">
                <a:solidFill>
                  <a:srgbClr val="244894"/>
                </a:solidFill>
              </a:rPr>
              <a:t>Maßregelvollzug</a:t>
            </a:r>
            <a:r>
              <a:rPr lang="de-DE" sz="1600" dirty="0" smtClean="0">
                <a:solidFill>
                  <a:srgbClr val="244894"/>
                </a:solidFill>
              </a:rPr>
              <a:t> sind im Doppelhaushalt insgesamt rd. 57 Mio. Euro etatisiert. In die </a:t>
            </a:r>
            <a:r>
              <a:rPr lang="de-DE" sz="1600" b="1" dirty="0" smtClean="0">
                <a:solidFill>
                  <a:srgbClr val="244894"/>
                </a:solidFill>
              </a:rPr>
              <a:t>Ausstattung und Technik im Bereich innere Sicherheit </a:t>
            </a:r>
            <a:r>
              <a:rPr lang="de-DE" sz="1600" dirty="0" smtClean="0">
                <a:solidFill>
                  <a:srgbClr val="244894"/>
                </a:solidFill>
              </a:rPr>
              <a:t>fließen zusammengenommen über    100 Mio. Euro.  </a:t>
            </a:r>
            <a:endParaRPr lang="de-DE" sz="1600" dirty="0">
              <a:solidFill>
                <a:srgbClr val="244894"/>
              </a:solidFill>
            </a:endParaRPr>
          </a:p>
        </p:txBody>
      </p:sp>
    </p:spTree>
    <p:extLst>
      <p:ext uri="{BB962C8B-B14F-4D97-AF65-F5344CB8AC3E}">
        <p14:creationId xmlns:p14="http://schemas.microsoft.com/office/powerpoint/2010/main" val="6039403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7107237" cy="476250"/>
          </a:xfrm>
        </p:spPr>
        <p:txBody>
          <a:bodyPr/>
          <a:lstStyle/>
          <a:p>
            <a:r>
              <a:rPr lang="de-DE" altLang="de-DE" dirty="0" smtClean="0"/>
              <a:t>Haushaltsentwurf 2023/2024</a:t>
            </a:r>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14</a:t>
            </a:fld>
            <a:endParaRPr lang="it-IT" dirty="0"/>
          </a:p>
        </p:txBody>
      </p:sp>
      <p:sp>
        <p:nvSpPr>
          <p:cNvPr id="9" name="Titel 1"/>
          <p:cNvSpPr txBox="1">
            <a:spLocks/>
          </p:cNvSpPr>
          <p:nvPr/>
        </p:nvSpPr>
        <p:spPr bwMode="auto">
          <a:xfrm>
            <a:off x="875419" y="1042988"/>
            <a:ext cx="9406045"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Land investiert in Köpfe</a:t>
            </a:r>
            <a:endParaRPr lang="de-DE" altLang="de-DE" b="1" dirty="0">
              <a:solidFill>
                <a:srgbClr val="C00000"/>
              </a:solidFill>
            </a:endParaRPr>
          </a:p>
        </p:txBody>
      </p:sp>
      <p:sp>
        <p:nvSpPr>
          <p:cNvPr id="8" name="Rechteck 7"/>
          <p:cNvSpPr/>
          <p:nvPr/>
        </p:nvSpPr>
        <p:spPr>
          <a:xfrm>
            <a:off x="814388" y="1538288"/>
            <a:ext cx="9900000" cy="4431983"/>
          </a:xfrm>
          <a:prstGeom prst="rect">
            <a:avLst/>
          </a:prstGeom>
        </p:spPr>
        <p:txBody>
          <a:bodyPr wrap="square">
            <a:spAutoFit/>
          </a:bodyPr>
          <a:lstStyle/>
          <a:p>
            <a:pPr marL="357188" indent="-357188" algn="just">
              <a:spcBef>
                <a:spcPts val="600"/>
              </a:spcBef>
              <a:spcAft>
                <a:spcPts val="1200"/>
              </a:spcAft>
              <a:buFontTx/>
              <a:buChar char="-"/>
            </a:pPr>
            <a:r>
              <a:rPr lang="de-DE" sz="1600" dirty="0">
                <a:solidFill>
                  <a:srgbClr val="244894"/>
                </a:solidFill>
              </a:rPr>
              <a:t>Um den steigenden Herausforderungen </a:t>
            </a:r>
            <a:r>
              <a:rPr lang="de-DE" sz="1600" dirty="0" smtClean="0">
                <a:solidFill>
                  <a:srgbClr val="244894"/>
                </a:solidFill>
              </a:rPr>
              <a:t>in den </a:t>
            </a:r>
            <a:r>
              <a:rPr lang="de-DE" sz="1600" b="1" dirty="0" smtClean="0">
                <a:solidFill>
                  <a:srgbClr val="244894"/>
                </a:solidFill>
              </a:rPr>
              <a:t>Schulen</a:t>
            </a:r>
            <a:r>
              <a:rPr lang="de-DE" sz="1600" dirty="0" smtClean="0">
                <a:solidFill>
                  <a:srgbClr val="244894"/>
                </a:solidFill>
              </a:rPr>
              <a:t> zu </a:t>
            </a:r>
            <a:r>
              <a:rPr lang="de-DE" sz="1600" dirty="0">
                <a:solidFill>
                  <a:srgbClr val="244894"/>
                </a:solidFill>
              </a:rPr>
              <a:t>begegnen (u.a. demografischer Wandel, steigende Zahl Seiteneinsteiger, Ausbau Ganztagsangebote), sind insgesamt </a:t>
            </a:r>
            <a:r>
              <a:rPr lang="de-DE" sz="1600" b="1" dirty="0">
                <a:solidFill>
                  <a:srgbClr val="244894"/>
                </a:solidFill>
              </a:rPr>
              <a:t>rd. 4.000 neue Stellen</a:t>
            </a:r>
            <a:r>
              <a:rPr lang="de-DE" sz="1600" dirty="0">
                <a:solidFill>
                  <a:srgbClr val="244894"/>
                </a:solidFill>
              </a:rPr>
              <a:t> geplant. </a:t>
            </a:r>
            <a:endParaRPr lang="de-DE" sz="1600" dirty="0" smtClean="0">
              <a:solidFill>
                <a:srgbClr val="244894"/>
              </a:solidFill>
            </a:endParaRPr>
          </a:p>
          <a:p>
            <a:pPr marL="357188" indent="-357188" algn="just">
              <a:spcBef>
                <a:spcPts val="600"/>
              </a:spcBef>
              <a:spcAft>
                <a:spcPts val="1200"/>
              </a:spcAft>
              <a:buFontTx/>
              <a:buChar char="-"/>
            </a:pPr>
            <a:r>
              <a:rPr lang="de-DE" sz="1600" dirty="0">
                <a:solidFill>
                  <a:srgbClr val="244894"/>
                </a:solidFill>
              </a:rPr>
              <a:t>Zur Stärkung der </a:t>
            </a:r>
            <a:r>
              <a:rPr lang="de-DE" sz="1600" b="1" dirty="0">
                <a:solidFill>
                  <a:srgbClr val="244894"/>
                </a:solidFill>
              </a:rPr>
              <a:t>Justiz</a:t>
            </a:r>
            <a:r>
              <a:rPr lang="de-DE" sz="1600" dirty="0">
                <a:solidFill>
                  <a:srgbClr val="244894"/>
                </a:solidFill>
              </a:rPr>
              <a:t> werden insgesamt </a:t>
            </a:r>
            <a:r>
              <a:rPr lang="de-DE" sz="1600" b="1" dirty="0">
                <a:solidFill>
                  <a:srgbClr val="244894"/>
                </a:solidFill>
              </a:rPr>
              <a:t>477 neue Stellen </a:t>
            </a:r>
            <a:r>
              <a:rPr lang="de-DE" sz="1600" dirty="0">
                <a:solidFill>
                  <a:srgbClr val="244894"/>
                </a:solidFill>
              </a:rPr>
              <a:t>veranschlagt. </a:t>
            </a:r>
            <a:endParaRPr lang="de-DE" sz="1600" dirty="0" smtClean="0">
              <a:solidFill>
                <a:srgbClr val="244894"/>
              </a:solidFill>
            </a:endParaRPr>
          </a:p>
          <a:p>
            <a:pPr marL="357188" indent="-357188" algn="just">
              <a:spcBef>
                <a:spcPts val="600"/>
              </a:spcBef>
              <a:spcAft>
                <a:spcPts val="1200"/>
              </a:spcAft>
              <a:buFontTx/>
              <a:buChar char="-"/>
            </a:pPr>
            <a:r>
              <a:rPr lang="de-DE" sz="1600" dirty="0" smtClean="0">
                <a:solidFill>
                  <a:srgbClr val="244894"/>
                </a:solidFill>
              </a:rPr>
              <a:t>Zum weiteren Ausbau der Sicherheit </a:t>
            </a:r>
            <a:r>
              <a:rPr lang="de-DE" sz="1600" dirty="0">
                <a:solidFill>
                  <a:srgbClr val="244894"/>
                </a:solidFill>
              </a:rPr>
              <a:t>in </a:t>
            </a:r>
            <a:r>
              <a:rPr lang="de-DE" sz="1600" dirty="0" smtClean="0">
                <a:solidFill>
                  <a:srgbClr val="244894"/>
                </a:solidFill>
              </a:rPr>
              <a:t>Hessen werden insgesamt  </a:t>
            </a:r>
            <a:r>
              <a:rPr lang="de-DE" sz="1600" b="1" dirty="0" smtClean="0">
                <a:solidFill>
                  <a:srgbClr val="244894"/>
                </a:solidFill>
              </a:rPr>
              <a:t>45 </a:t>
            </a:r>
            <a:r>
              <a:rPr lang="de-DE" sz="1600" b="1" dirty="0">
                <a:solidFill>
                  <a:srgbClr val="244894"/>
                </a:solidFill>
              </a:rPr>
              <a:t>neue Stellen</a:t>
            </a:r>
            <a:r>
              <a:rPr lang="de-DE" sz="1600" dirty="0">
                <a:solidFill>
                  <a:srgbClr val="244894"/>
                </a:solidFill>
              </a:rPr>
              <a:t> bei der </a:t>
            </a:r>
            <a:r>
              <a:rPr lang="de-DE" sz="1600" b="1" dirty="0">
                <a:solidFill>
                  <a:srgbClr val="244894"/>
                </a:solidFill>
              </a:rPr>
              <a:t>Polizei</a:t>
            </a:r>
            <a:r>
              <a:rPr lang="de-DE" sz="1600" dirty="0">
                <a:solidFill>
                  <a:srgbClr val="244894"/>
                </a:solidFill>
              </a:rPr>
              <a:t> und </a:t>
            </a:r>
            <a:r>
              <a:rPr lang="de-DE" sz="1600" dirty="0" smtClean="0">
                <a:solidFill>
                  <a:srgbClr val="244894"/>
                </a:solidFill>
              </a:rPr>
              <a:t>beim </a:t>
            </a:r>
            <a:r>
              <a:rPr lang="de-DE" sz="1600" b="1" dirty="0">
                <a:solidFill>
                  <a:srgbClr val="244894"/>
                </a:solidFill>
              </a:rPr>
              <a:t>Landesamt für Verfassungsschutz </a:t>
            </a:r>
            <a:r>
              <a:rPr lang="de-DE" sz="1600" dirty="0">
                <a:solidFill>
                  <a:srgbClr val="244894"/>
                </a:solidFill>
              </a:rPr>
              <a:t>geschaffen. </a:t>
            </a:r>
            <a:endParaRPr lang="de-DE" sz="1600" dirty="0" smtClean="0">
              <a:solidFill>
                <a:srgbClr val="244894"/>
              </a:solidFill>
            </a:endParaRPr>
          </a:p>
          <a:p>
            <a:pPr marL="357188" indent="-357188" algn="just">
              <a:spcBef>
                <a:spcPts val="600"/>
              </a:spcBef>
              <a:spcAft>
                <a:spcPts val="1200"/>
              </a:spcAft>
              <a:buFontTx/>
              <a:buChar char="-"/>
            </a:pPr>
            <a:r>
              <a:rPr lang="de-DE" sz="1600" dirty="0" smtClean="0">
                <a:solidFill>
                  <a:srgbClr val="244894"/>
                </a:solidFill>
              </a:rPr>
              <a:t>An Hessens </a:t>
            </a:r>
            <a:r>
              <a:rPr lang="de-DE" sz="1600" b="1" dirty="0" smtClean="0">
                <a:solidFill>
                  <a:srgbClr val="244894"/>
                </a:solidFill>
              </a:rPr>
              <a:t>Hochschulen</a:t>
            </a:r>
            <a:r>
              <a:rPr lang="de-DE" sz="1600" dirty="0" smtClean="0">
                <a:solidFill>
                  <a:srgbClr val="244894"/>
                </a:solidFill>
              </a:rPr>
              <a:t> werden zusätzlich </a:t>
            </a:r>
            <a:r>
              <a:rPr lang="de-DE" sz="1600" b="1" dirty="0">
                <a:solidFill>
                  <a:srgbClr val="244894"/>
                </a:solidFill>
              </a:rPr>
              <a:t>120 Stellen </a:t>
            </a:r>
            <a:r>
              <a:rPr lang="de-DE" sz="1600" dirty="0">
                <a:solidFill>
                  <a:srgbClr val="244894"/>
                </a:solidFill>
              </a:rPr>
              <a:t>geschaffen. </a:t>
            </a:r>
          </a:p>
          <a:p>
            <a:pPr marL="357188" indent="-357188" algn="just">
              <a:spcBef>
                <a:spcPts val="600"/>
              </a:spcBef>
              <a:spcAft>
                <a:spcPts val="1200"/>
              </a:spcAft>
              <a:buFontTx/>
              <a:buChar char="-"/>
            </a:pPr>
            <a:r>
              <a:rPr lang="de-DE" sz="1600" dirty="0">
                <a:solidFill>
                  <a:srgbClr val="244894"/>
                </a:solidFill>
              </a:rPr>
              <a:t>Der </a:t>
            </a:r>
            <a:r>
              <a:rPr lang="de-DE" sz="1600" b="1" dirty="0" smtClean="0">
                <a:solidFill>
                  <a:srgbClr val="244894"/>
                </a:solidFill>
              </a:rPr>
              <a:t>Landesbetrieb Bau und Immobilien Hessen </a:t>
            </a:r>
            <a:r>
              <a:rPr lang="de-DE" sz="1600" dirty="0" smtClean="0">
                <a:solidFill>
                  <a:srgbClr val="244894"/>
                </a:solidFill>
              </a:rPr>
              <a:t>wird </a:t>
            </a:r>
            <a:r>
              <a:rPr lang="de-DE" sz="1600" dirty="0">
                <a:solidFill>
                  <a:srgbClr val="244894"/>
                </a:solidFill>
              </a:rPr>
              <a:t>mit </a:t>
            </a:r>
            <a:r>
              <a:rPr lang="de-DE" sz="1600" b="1" dirty="0">
                <a:solidFill>
                  <a:srgbClr val="244894"/>
                </a:solidFill>
              </a:rPr>
              <a:t>75 Stellen </a:t>
            </a:r>
            <a:r>
              <a:rPr lang="de-DE" sz="1600" dirty="0">
                <a:solidFill>
                  <a:srgbClr val="244894"/>
                </a:solidFill>
              </a:rPr>
              <a:t>gestärkt. Damit wird auch dem gestiegenen Auftragsvolumen im Landesbau Rechnung </a:t>
            </a:r>
            <a:r>
              <a:rPr lang="de-DE" sz="1600" dirty="0" smtClean="0">
                <a:solidFill>
                  <a:srgbClr val="244894"/>
                </a:solidFill>
              </a:rPr>
              <a:t>getragen, u.a. um die </a:t>
            </a:r>
            <a:r>
              <a:rPr lang="de-DE" sz="1600" b="1" dirty="0" smtClean="0">
                <a:solidFill>
                  <a:srgbClr val="244894"/>
                </a:solidFill>
              </a:rPr>
              <a:t>energetische Sanierung </a:t>
            </a:r>
            <a:r>
              <a:rPr lang="de-DE" sz="1600" dirty="0" smtClean="0">
                <a:solidFill>
                  <a:srgbClr val="244894"/>
                </a:solidFill>
              </a:rPr>
              <a:t>von </a:t>
            </a:r>
            <a:r>
              <a:rPr lang="de-DE" sz="1600" dirty="0">
                <a:solidFill>
                  <a:srgbClr val="244894"/>
                </a:solidFill>
              </a:rPr>
              <a:t>H</a:t>
            </a:r>
            <a:r>
              <a:rPr lang="de-DE" sz="1600" dirty="0" smtClean="0">
                <a:solidFill>
                  <a:srgbClr val="244894"/>
                </a:solidFill>
              </a:rPr>
              <a:t>essens Hochschulen und den Bau von </a:t>
            </a:r>
            <a:r>
              <a:rPr lang="de-DE" sz="1600" b="1" dirty="0" smtClean="0">
                <a:solidFill>
                  <a:srgbClr val="244894"/>
                </a:solidFill>
              </a:rPr>
              <a:t>Solaranlagen</a:t>
            </a:r>
            <a:r>
              <a:rPr lang="de-DE" sz="1600" dirty="0" smtClean="0">
                <a:solidFill>
                  <a:srgbClr val="244894"/>
                </a:solidFill>
              </a:rPr>
              <a:t> auf Landesliegenschaften voranzutreiben.</a:t>
            </a:r>
            <a:endParaRPr lang="de-DE" sz="1600" dirty="0">
              <a:solidFill>
                <a:srgbClr val="244894"/>
              </a:solidFill>
            </a:endParaRPr>
          </a:p>
          <a:p>
            <a:pPr marL="357188" indent="-357188" algn="just">
              <a:spcBef>
                <a:spcPts val="600"/>
              </a:spcBef>
              <a:spcAft>
                <a:spcPts val="1200"/>
              </a:spcAft>
              <a:buFontTx/>
              <a:buChar char="-"/>
            </a:pPr>
            <a:endParaRPr lang="de-DE" sz="1600" dirty="0" smtClean="0">
              <a:solidFill>
                <a:srgbClr val="244894"/>
              </a:solidFill>
            </a:endParaRPr>
          </a:p>
          <a:p>
            <a:pPr marL="357188" indent="-357188" algn="just">
              <a:spcBef>
                <a:spcPts val="600"/>
              </a:spcBef>
              <a:spcAft>
                <a:spcPts val="1200"/>
              </a:spcAft>
              <a:buFontTx/>
              <a:buChar char="-"/>
            </a:pPr>
            <a:endParaRPr lang="de-DE" sz="1600" dirty="0" smtClean="0">
              <a:solidFill>
                <a:srgbClr val="244894"/>
              </a:solidFill>
            </a:endParaRPr>
          </a:p>
        </p:txBody>
      </p:sp>
    </p:spTree>
    <p:extLst>
      <p:ext uri="{BB962C8B-B14F-4D97-AF65-F5344CB8AC3E}">
        <p14:creationId xmlns:p14="http://schemas.microsoft.com/office/powerpoint/2010/main" val="245730615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7107237" cy="476250"/>
          </a:xfrm>
        </p:spPr>
        <p:txBody>
          <a:bodyPr/>
          <a:lstStyle/>
          <a:p>
            <a:r>
              <a:rPr lang="de-DE" altLang="de-DE" dirty="0" smtClean="0"/>
              <a:t>Haushaltsentwurf 2023/2024</a:t>
            </a:r>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15</a:t>
            </a:fld>
            <a:endParaRPr lang="it-IT" dirty="0"/>
          </a:p>
        </p:txBody>
      </p:sp>
      <p:sp>
        <p:nvSpPr>
          <p:cNvPr id="9" name="Titel 1"/>
          <p:cNvSpPr txBox="1">
            <a:spLocks/>
          </p:cNvSpPr>
          <p:nvPr/>
        </p:nvSpPr>
        <p:spPr bwMode="auto">
          <a:xfrm>
            <a:off x="814388" y="1048863"/>
            <a:ext cx="8034396"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Starker Aufwuchs der Personalausgaben </a:t>
            </a:r>
            <a:endParaRPr lang="de-DE" altLang="de-DE" b="1" dirty="0">
              <a:solidFill>
                <a:srgbClr val="C00000"/>
              </a:solidFill>
            </a:endParaRPr>
          </a:p>
        </p:txBody>
      </p:sp>
      <p:graphicFrame>
        <p:nvGraphicFramePr>
          <p:cNvPr id="7" name="Diagramm 6"/>
          <p:cNvGraphicFramePr>
            <a:graphicFrameLocks/>
          </p:cNvGraphicFramePr>
          <p:nvPr>
            <p:extLst>
              <p:ext uri="{D42A27DB-BD31-4B8C-83A1-F6EECF244321}">
                <p14:modId xmlns:p14="http://schemas.microsoft.com/office/powerpoint/2010/main" val="816759908"/>
              </p:ext>
            </p:extLst>
          </p:nvPr>
        </p:nvGraphicFramePr>
        <p:xfrm>
          <a:off x="814388" y="1538288"/>
          <a:ext cx="9900000" cy="3960001"/>
        </p:xfrm>
        <a:graphic>
          <a:graphicData uri="http://schemas.openxmlformats.org/drawingml/2006/chart">
            <c:chart xmlns:c="http://schemas.openxmlformats.org/drawingml/2006/chart" xmlns:r="http://schemas.openxmlformats.org/officeDocument/2006/relationships" r:id="rId3"/>
          </a:graphicData>
        </a:graphic>
      </p:graphicFrame>
      <p:sp>
        <p:nvSpPr>
          <p:cNvPr id="8" name="Titel 1"/>
          <p:cNvSpPr txBox="1">
            <a:spLocks/>
          </p:cNvSpPr>
          <p:nvPr/>
        </p:nvSpPr>
        <p:spPr bwMode="auto">
          <a:xfrm>
            <a:off x="814388" y="5678488"/>
            <a:ext cx="9990010" cy="354487"/>
          </a:xfrm>
          <a:prstGeom prst="rect">
            <a:avLst/>
          </a:prstGeom>
          <a:noFill/>
          <a:ln w="9525">
            <a:noFill/>
            <a:miter lim="800000"/>
            <a:headEnd/>
            <a:tailEnd/>
          </a:ln>
        </p:spPr>
        <p:txBody>
          <a:bodyPr/>
          <a:lstStyle/>
          <a:p>
            <a:pPr eaLnBrk="0" hangingPunct="0">
              <a:defRPr/>
            </a:pPr>
            <a:r>
              <a:rPr lang="de-DE" altLang="de-DE" sz="1400" dirty="0" smtClean="0">
                <a:solidFill>
                  <a:srgbClr val="244894"/>
                </a:solidFill>
              </a:rPr>
              <a:t>Ursache u.a. Besoldungskonzept amtsangemessene Alimentation und Stellenaufwuchs bei Bildung und Sicherheit </a:t>
            </a:r>
            <a:endParaRPr lang="de-DE" altLang="de-DE" sz="1400" dirty="0">
              <a:solidFill>
                <a:srgbClr val="244894"/>
              </a:solidFill>
            </a:endParaRPr>
          </a:p>
        </p:txBody>
      </p:sp>
    </p:spTree>
    <p:extLst>
      <p:ext uri="{BB962C8B-B14F-4D97-AF65-F5344CB8AC3E}">
        <p14:creationId xmlns:p14="http://schemas.microsoft.com/office/powerpoint/2010/main" val="29190338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8611982" cy="476250"/>
          </a:xfrm>
        </p:spPr>
        <p:txBody>
          <a:bodyPr/>
          <a:lstStyle/>
          <a:p>
            <a:r>
              <a:rPr lang="de-DE" altLang="de-DE" dirty="0" smtClean="0"/>
              <a:t>Haushaltsentwurf </a:t>
            </a:r>
            <a:r>
              <a:rPr lang="de-DE" altLang="de-DE" dirty="0"/>
              <a:t>2023/2024 und </a:t>
            </a:r>
            <a:r>
              <a:rPr lang="de-DE" altLang="de-DE" dirty="0" smtClean="0"/>
              <a:t>Finanzplanung </a:t>
            </a:r>
            <a:r>
              <a:rPr lang="de-DE" altLang="de-DE" dirty="0"/>
              <a:t>bis 2026 </a:t>
            </a:r>
            <a:endParaRPr lang="de-DE" altLang="de-DE" dirty="0" smtClean="0"/>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16</a:t>
            </a:fld>
            <a:endParaRPr lang="it-IT" dirty="0"/>
          </a:p>
        </p:txBody>
      </p:sp>
      <p:sp>
        <p:nvSpPr>
          <p:cNvPr id="9" name="Titel 1"/>
          <p:cNvSpPr txBox="1">
            <a:spLocks/>
          </p:cNvSpPr>
          <p:nvPr/>
        </p:nvSpPr>
        <p:spPr bwMode="auto">
          <a:xfrm>
            <a:off x="785409" y="1048863"/>
            <a:ext cx="9930575"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Land stärkt Kommunen – KFA steigt bis 2026 voraussichtlich auf 7,5 Mrd. Euro </a:t>
            </a:r>
            <a:endParaRPr lang="de-DE" altLang="de-DE" b="1" dirty="0">
              <a:solidFill>
                <a:srgbClr val="C00000"/>
              </a:solidFill>
            </a:endParaRPr>
          </a:p>
        </p:txBody>
      </p:sp>
      <p:graphicFrame>
        <p:nvGraphicFramePr>
          <p:cNvPr id="7" name="Diagramm 6"/>
          <p:cNvGraphicFramePr/>
          <p:nvPr>
            <p:extLst>
              <p:ext uri="{D42A27DB-BD31-4B8C-83A1-F6EECF244321}">
                <p14:modId xmlns:p14="http://schemas.microsoft.com/office/powerpoint/2010/main" val="644930264"/>
              </p:ext>
            </p:extLst>
          </p:nvPr>
        </p:nvGraphicFramePr>
        <p:xfrm>
          <a:off x="815985" y="1547462"/>
          <a:ext cx="9900000" cy="4131025"/>
        </p:xfrm>
        <a:graphic>
          <a:graphicData uri="http://schemas.openxmlformats.org/drawingml/2006/chart">
            <c:chart xmlns:c="http://schemas.openxmlformats.org/drawingml/2006/chart" xmlns:r="http://schemas.openxmlformats.org/officeDocument/2006/relationships" r:id="rId3"/>
          </a:graphicData>
        </a:graphic>
      </p:graphicFrame>
      <p:sp>
        <p:nvSpPr>
          <p:cNvPr id="2" name="Rechteck 1"/>
          <p:cNvSpPr/>
          <p:nvPr/>
        </p:nvSpPr>
        <p:spPr>
          <a:xfrm>
            <a:off x="920424" y="5738559"/>
            <a:ext cx="9795559" cy="276999"/>
          </a:xfrm>
          <a:prstGeom prst="rect">
            <a:avLst/>
          </a:prstGeom>
        </p:spPr>
        <p:txBody>
          <a:bodyPr wrap="square">
            <a:spAutoFit/>
          </a:bodyPr>
          <a:lstStyle/>
          <a:p>
            <a:r>
              <a:rPr lang="de-DE" sz="1200" dirty="0" smtClean="0">
                <a:solidFill>
                  <a:srgbClr val="244894"/>
                </a:solidFill>
              </a:rPr>
              <a:t>* Rückgang wegen auslaufendem Bundesprogramm „Krankenhauszukunftsfond“ und geringerer Solidaritätsumlage  </a:t>
            </a:r>
            <a:endParaRPr lang="de-DE" sz="1200" dirty="0"/>
          </a:p>
        </p:txBody>
      </p:sp>
    </p:spTree>
    <p:extLst>
      <p:ext uri="{BB962C8B-B14F-4D97-AF65-F5344CB8AC3E}">
        <p14:creationId xmlns:p14="http://schemas.microsoft.com/office/powerpoint/2010/main" val="36019284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7107237" cy="476250"/>
          </a:xfrm>
        </p:spPr>
        <p:txBody>
          <a:bodyPr/>
          <a:lstStyle/>
          <a:p>
            <a:r>
              <a:rPr lang="de-DE" altLang="de-DE" dirty="0" smtClean="0"/>
              <a:t>Haushaltsentwurf 2023/2024</a:t>
            </a:r>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17</a:t>
            </a:fld>
            <a:endParaRPr lang="it-IT" dirty="0"/>
          </a:p>
        </p:txBody>
      </p:sp>
      <p:sp>
        <p:nvSpPr>
          <p:cNvPr id="9" name="Titel 1"/>
          <p:cNvSpPr txBox="1">
            <a:spLocks/>
          </p:cNvSpPr>
          <p:nvPr/>
        </p:nvSpPr>
        <p:spPr bwMode="auto">
          <a:xfrm>
            <a:off x="875419" y="1042988"/>
            <a:ext cx="9406045"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Soziales und Energie</a:t>
            </a:r>
            <a:endParaRPr lang="de-DE" altLang="de-DE" b="1" dirty="0">
              <a:solidFill>
                <a:srgbClr val="C00000"/>
              </a:solidFill>
            </a:endParaRPr>
          </a:p>
        </p:txBody>
      </p:sp>
      <p:sp>
        <p:nvSpPr>
          <p:cNvPr id="8" name="Rechteck 7"/>
          <p:cNvSpPr/>
          <p:nvPr/>
        </p:nvSpPr>
        <p:spPr>
          <a:xfrm>
            <a:off x="814388" y="1538288"/>
            <a:ext cx="9900000" cy="2769989"/>
          </a:xfrm>
          <a:prstGeom prst="rect">
            <a:avLst/>
          </a:prstGeom>
        </p:spPr>
        <p:txBody>
          <a:bodyPr wrap="square">
            <a:spAutoFit/>
          </a:bodyPr>
          <a:lstStyle/>
          <a:p>
            <a:pPr marL="357188" indent="-357188" algn="just">
              <a:spcBef>
                <a:spcPts val="600"/>
              </a:spcBef>
              <a:spcAft>
                <a:spcPts val="1200"/>
              </a:spcAft>
              <a:buFontTx/>
              <a:buChar char="-"/>
            </a:pPr>
            <a:r>
              <a:rPr lang="de-DE" sz="1600" dirty="0" smtClean="0">
                <a:solidFill>
                  <a:srgbClr val="244894"/>
                </a:solidFill>
              </a:rPr>
              <a:t>Wir </a:t>
            </a:r>
            <a:r>
              <a:rPr lang="de-DE" sz="1600" dirty="0">
                <a:solidFill>
                  <a:srgbClr val="244894"/>
                </a:solidFill>
              </a:rPr>
              <a:t>stocken das </a:t>
            </a:r>
            <a:r>
              <a:rPr lang="de-DE" sz="1600" b="1" dirty="0">
                <a:solidFill>
                  <a:srgbClr val="244894"/>
                </a:solidFill>
              </a:rPr>
              <a:t>Sozialbudget</a:t>
            </a:r>
            <a:r>
              <a:rPr lang="de-DE" sz="1600" dirty="0">
                <a:solidFill>
                  <a:srgbClr val="244894"/>
                </a:solidFill>
              </a:rPr>
              <a:t> nochmals auf, um insgesamt 9 Mio. Euro. Zudem stecken wir mehr Geld in die Energie- und Schuldnerberatung sowie in eine stärkere Unterstützung der Tafeln. Alleine die Energieberatung für private Haushalte erhöhen wir im kommenden Jahr um rund 40 Prozent. </a:t>
            </a:r>
          </a:p>
          <a:p>
            <a:pPr marL="357188" indent="-357188" algn="just">
              <a:spcBef>
                <a:spcPts val="600"/>
              </a:spcBef>
              <a:spcAft>
                <a:spcPts val="1200"/>
              </a:spcAft>
              <a:buFontTx/>
              <a:buChar char="-"/>
            </a:pPr>
            <a:r>
              <a:rPr lang="de-DE" sz="1600" dirty="0" smtClean="0">
                <a:solidFill>
                  <a:srgbClr val="244894"/>
                </a:solidFill>
              </a:rPr>
              <a:t>Im </a:t>
            </a:r>
            <a:r>
              <a:rPr lang="de-DE" sz="1600" b="1" dirty="0">
                <a:solidFill>
                  <a:srgbClr val="244894"/>
                </a:solidFill>
              </a:rPr>
              <a:t>Wohnungsbau</a:t>
            </a:r>
            <a:r>
              <a:rPr lang="de-DE" sz="1600" dirty="0">
                <a:solidFill>
                  <a:srgbClr val="244894"/>
                </a:solidFill>
              </a:rPr>
              <a:t> </a:t>
            </a:r>
            <a:r>
              <a:rPr lang="de-DE" sz="1600" dirty="0" smtClean="0">
                <a:solidFill>
                  <a:srgbClr val="244894"/>
                </a:solidFill>
              </a:rPr>
              <a:t>erhöhen </a:t>
            </a:r>
            <a:r>
              <a:rPr lang="de-DE" sz="1600" dirty="0">
                <a:solidFill>
                  <a:srgbClr val="244894"/>
                </a:solidFill>
              </a:rPr>
              <a:t>wir das Budget für Sozialwohnungen und Wohngeld in den kommenden beiden Jahren um </a:t>
            </a:r>
            <a:r>
              <a:rPr lang="de-DE" sz="1600" dirty="0" smtClean="0">
                <a:solidFill>
                  <a:srgbClr val="244894"/>
                </a:solidFill>
              </a:rPr>
              <a:t>durchschnittlich 10 Prozent. </a:t>
            </a:r>
            <a:r>
              <a:rPr lang="de-DE" sz="1600" dirty="0">
                <a:solidFill>
                  <a:srgbClr val="244894"/>
                </a:solidFill>
              </a:rPr>
              <a:t>Insgesamt </a:t>
            </a:r>
            <a:r>
              <a:rPr lang="de-DE" sz="1600" dirty="0" smtClean="0">
                <a:solidFill>
                  <a:srgbClr val="244894"/>
                </a:solidFill>
              </a:rPr>
              <a:t>stehen für das </a:t>
            </a:r>
            <a:r>
              <a:rPr lang="de-DE" sz="1600" b="1" dirty="0" smtClean="0">
                <a:solidFill>
                  <a:srgbClr val="244894"/>
                </a:solidFill>
              </a:rPr>
              <a:t>Wohnungswesen</a:t>
            </a:r>
            <a:r>
              <a:rPr lang="de-DE" sz="1600" dirty="0" smtClean="0">
                <a:solidFill>
                  <a:srgbClr val="244894"/>
                </a:solidFill>
              </a:rPr>
              <a:t> in </a:t>
            </a:r>
            <a:r>
              <a:rPr lang="de-DE" sz="1600" dirty="0">
                <a:solidFill>
                  <a:srgbClr val="244894"/>
                </a:solidFill>
              </a:rPr>
              <a:t>den Jahren 2023 und 2024 mehr als 1 </a:t>
            </a:r>
            <a:r>
              <a:rPr lang="de-DE" sz="1600" dirty="0" smtClean="0">
                <a:solidFill>
                  <a:srgbClr val="244894"/>
                </a:solidFill>
              </a:rPr>
              <a:t>Mrd. </a:t>
            </a:r>
            <a:r>
              <a:rPr lang="de-DE" sz="1600" dirty="0">
                <a:solidFill>
                  <a:srgbClr val="244894"/>
                </a:solidFill>
              </a:rPr>
              <a:t>Euro </a:t>
            </a:r>
            <a:r>
              <a:rPr lang="de-DE" sz="1600" dirty="0" smtClean="0">
                <a:solidFill>
                  <a:srgbClr val="244894"/>
                </a:solidFill>
              </a:rPr>
              <a:t>bereit</a:t>
            </a:r>
            <a:r>
              <a:rPr lang="de-DE" sz="1600" dirty="0">
                <a:solidFill>
                  <a:srgbClr val="244894"/>
                </a:solidFill>
              </a:rPr>
              <a:t>. </a:t>
            </a:r>
            <a:endParaRPr lang="de-DE" sz="1600" dirty="0" smtClean="0">
              <a:solidFill>
                <a:srgbClr val="244894"/>
              </a:solidFill>
            </a:endParaRPr>
          </a:p>
          <a:p>
            <a:pPr marL="357188" indent="-357188" algn="just">
              <a:spcBef>
                <a:spcPts val="600"/>
              </a:spcBef>
              <a:spcAft>
                <a:spcPts val="1200"/>
              </a:spcAft>
              <a:buFontTx/>
              <a:buChar char="-"/>
            </a:pPr>
            <a:r>
              <a:rPr lang="de-DE" sz="1600" dirty="0" smtClean="0">
                <a:solidFill>
                  <a:srgbClr val="244894"/>
                </a:solidFill>
              </a:rPr>
              <a:t>Wir geben der Energiewende einen ordentlichen Schub und legen </a:t>
            </a:r>
            <a:r>
              <a:rPr lang="de-DE" sz="1600" dirty="0">
                <a:solidFill>
                  <a:srgbClr val="244894"/>
                </a:solidFill>
              </a:rPr>
              <a:t>ein </a:t>
            </a:r>
            <a:r>
              <a:rPr lang="de-DE" sz="1600" b="1" dirty="0">
                <a:solidFill>
                  <a:srgbClr val="244894"/>
                </a:solidFill>
              </a:rPr>
              <a:t>Sonderprogramm für Photovoltaik-Anlagen </a:t>
            </a:r>
            <a:r>
              <a:rPr lang="de-DE" sz="1600" dirty="0">
                <a:solidFill>
                  <a:srgbClr val="244894"/>
                </a:solidFill>
              </a:rPr>
              <a:t>auf unseren hessischen Hochschulen auf. Hierfür stehen insgesamt 21 Mio. Euro zur </a:t>
            </a:r>
            <a:r>
              <a:rPr lang="de-DE" sz="1600" dirty="0" smtClean="0">
                <a:solidFill>
                  <a:srgbClr val="244894"/>
                </a:solidFill>
              </a:rPr>
              <a:t>Verfügung. </a:t>
            </a:r>
            <a:endParaRPr lang="de-DE" sz="1600" dirty="0">
              <a:solidFill>
                <a:srgbClr val="244894"/>
              </a:solidFill>
            </a:endParaRPr>
          </a:p>
        </p:txBody>
      </p:sp>
    </p:spTree>
    <p:extLst>
      <p:ext uri="{BB962C8B-B14F-4D97-AF65-F5344CB8AC3E}">
        <p14:creationId xmlns:p14="http://schemas.microsoft.com/office/powerpoint/2010/main" val="36970841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7107237" cy="476250"/>
          </a:xfrm>
        </p:spPr>
        <p:txBody>
          <a:bodyPr/>
          <a:lstStyle/>
          <a:p>
            <a:r>
              <a:rPr lang="de-DE" altLang="de-DE" dirty="0" smtClean="0"/>
              <a:t>Haushaltsentwurf 2023/2024</a:t>
            </a:r>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18</a:t>
            </a:fld>
            <a:endParaRPr lang="it-IT" dirty="0"/>
          </a:p>
        </p:txBody>
      </p:sp>
      <p:sp>
        <p:nvSpPr>
          <p:cNvPr id="9" name="Titel 1"/>
          <p:cNvSpPr txBox="1">
            <a:spLocks/>
          </p:cNvSpPr>
          <p:nvPr/>
        </p:nvSpPr>
        <p:spPr bwMode="auto">
          <a:xfrm>
            <a:off x="814388" y="1048863"/>
            <a:ext cx="8882012"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Land stellt 2023 und 2024 insgesamt rd. 1,8 Mrd. Euro für Klimaschutz bereit </a:t>
            </a:r>
            <a:endParaRPr lang="de-DE" altLang="de-DE" sz="1600" b="1" dirty="0">
              <a:solidFill>
                <a:srgbClr val="C00000"/>
              </a:solidFill>
            </a:endParaRPr>
          </a:p>
        </p:txBody>
      </p:sp>
      <p:graphicFrame>
        <p:nvGraphicFramePr>
          <p:cNvPr id="11" name="Diagramm 10"/>
          <p:cNvGraphicFramePr>
            <a:graphicFrameLocks/>
          </p:cNvGraphicFramePr>
          <p:nvPr>
            <p:extLst>
              <p:ext uri="{D42A27DB-BD31-4B8C-83A1-F6EECF244321}">
                <p14:modId xmlns:p14="http://schemas.microsoft.com/office/powerpoint/2010/main" val="3059702096"/>
              </p:ext>
            </p:extLst>
          </p:nvPr>
        </p:nvGraphicFramePr>
        <p:xfrm>
          <a:off x="814388" y="1540688"/>
          <a:ext cx="9900000" cy="4140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633319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7107237" cy="476250"/>
          </a:xfrm>
        </p:spPr>
        <p:txBody>
          <a:bodyPr/>
          <a:lstStyle/>
          <a:p>
            <a:r>
              <a:rPr lang="de-DE" altLang="de-DE" dirty="0" smtClean="0"/>
              <a:t>Haushaltsentwurf 2023/2024</a:t>
            </a:r>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19</a:t>
            </a:fld>
            <a:endParaRPr lang="it-IT" dirty="0"/>
          </a:p>
        </p:txBody>
      </p:sp>
      <p:sp>
        <p:nvSpPr>
          <p:cNvPr id="9" name="Titel 1"/>
          <p:cNvSpPr txBox="1">
            <a:spLocks/>
          </p:cNvSpPr>
          <p:nvPr/>
        </p:nvSpPr>
        <p:spPr bwMode="auto">
          <a:xfrm>
            <a:off x="814388" y="1048863"/>
            <a:ext cx="8882012"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Entwicklung Klimaschutz-/Klimaanpassungsausgaben nach Sektoren </a:t>
            </a:r>
            <a:endParaRPr lang="de-DE" altLang="de-DE" sz="1600" b="1" dirty="0">
              <a:solidFill>
                <a:srgbClr val="C00000"/>
              </a:solidFill>
            </a:endParaRPr>
          </a:p>
        </p:txBody>
      </p:sp>
      <p:sp>
        <p:nvSpPr>
          <p:cNvPr id="8" name="Rechteck 7"/>
          <p:cNvSpPr/>
          <p:nvPr/>
        </p:nvSpPr>
        <p:spPr>
          <a:xfrm>
            <a:off x="814388" y="1538288"/>
            <a:ext cx="10187161" cy="369332"/>
          </a:xfrm>
          <a:prstGeom prst="rect">
            <a:avLst/>
          </a:prstGeom>
        </p:spPr>
        <p:txBody>
          <a:bodyPr wrap="square">
            <a:spAutoFit/>
          </a:bodyPr>
          <a:lstStyle/>
          <a:p>
            <a:pPr marL="358775" indent="-358775">
              <a:spcBef>
                <a:spcPts val="600"/>
              </a:spcBef>
              <a:spcAft>
                <a:spcPts val="1200"/>
              </a:spcAft>
              <a:buFontTx/>
              <a:buChar char="-"/>
            </a:pPr>
            <a:endParaRPr lang="de-DE" dirty="0">
              <a:solidFill>
                <a:srgbClr val="244894"/>
              </a:solidFill>
            </a:endParaRPr>
          </a:p>
        </p:txBody>
      </p:sp>
      <p:graphicFrame>
        <p:nvGraphicFramePr>
          <p:cNvPr id="6" name="Tabelle 5"/>
          <p:cNvGraphicFramePr>
            <a:graphicFrameLocks noGrp="1"/>
          </p:cNvGraphicFramePr>
          <p:nvPr>
            <p:extLst>
              <p:ext uri="{D42A27DB-BD31-4B8C-83A1-F6EECF244321}">
                <p14:modId xmlns:p14="http://schemas.microsoft.com/office/powerpoint/2010/main" val="678789878"/>
              </p:ext>
            </p:extLst>
          </p:nvPr>
        </p:nvGraphicFramePr>
        <p:xfrm>
          <a:off x="814388" y="1408206"/>
          <a:ext cx="9900000" cy="4380131"/>
        </p:xfrm>
        <a:graphic>
          <a:graphicData uri="http://schemas.openxmlformats.org/drawingml/2006/table">
            <a:tbl>
              <a:tblPr/>
              <a:tblGrid>
                <a:gridCol w="4752879">
                  <a:extLst>
                    <a:ext uri="{9D8B030D-6E8A-4147-A177-3AD203B41FA5}">
                      <a16:colId xmlns:a16="http://schemas.microsoft.com/office/drawing/2014/main" val="2424876436"/>
                    </a:ext>
                  </a:extLst>
                </a:gridCol>
                <a:gridCol w="1715707">
                  <a:extLst>
                    <a:ext uri="{9D8B030D-6E8A-4147-A177-3AD203B41FA5}">
                      <a16:colId xmlns:a16="http://schemas.microsoft.com/office/drawing/2014/main" val="3497185721"/>
                    </a:ext>
                  </a:extLst>
                </a:gridCol>
                <a:gridCol w="1715707">
                  <a:extLst>
                    <a:ext uri="{9D8B030D-6E8A-4147-A177-3AD203B41FA5}">
                      <a16:colId xmlns:a16="http://schemas.microsoft.com/office/drawing/2014/main" val="1062092141"/>
                    </a:ext>
                  </a:extLst>
                </a:gridCol>
                <a:gridCol w="1715707">
                  <a:extLst>
                    <a:ext uri="{9D8B030D-6E8A-4147-A177-3AD203B41FA5}">
                      <a16:colId xmlns:a16="http://schemas.microsoft.com/office/drawing/2014/main" val="528575150"/>
                    </a:ext>
                  </a:extLst>
                </a:gridCol>
              </a:tblGrid>
              <a:tr h="133920">
                <a:tc>
                  <a:txBody>
                    <a:bodyPr/>
                    <a:lstStyle/>
                    <a:p>
                      <a:pPr algn="l" fontAlgn="b"/>
                      <a:endParaRPr lang="de-DE"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de-DE"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de-DE"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de-DE"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2122954"/>
                  </a:ext>
                </a:extLst>
              </a:tr>
              <a:tr h="356704">
                <a:tc rowSpan="2">
                  <a:txBody>
                    <a:bodyPr/>
                    <a:lstStyle/>
                    <a:p>
                      <a:pPr algn="l" fontAlgn="ctr"/>
                      <a:r>
                        <a:rPr lang="de-DE" sz="1200" b="1" i="0" u="none" strike="noStrike" dirty="0">
                          <a:solidFill>
                            <a:srgbClr val="FFFFFF"/>
                          </a:solidFill>
                          <a:effectLst/>
                          <a:latin typeface="Arial" panose="020B0604020202020204" pitchFamily="34" charset="0"/>
                        </a:rPr>
                        <a:t>Sektoren</a:t>
                      </a:r>
                    </a:p>
                  </a:txBody>
                  <a:tcPr marL="7200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44894"/>
                    </a:solidFill>
                  </a:tcPr>
                </a:tc>
                <a:tc>
                  <a:txBody>
                    <a:bodyPr/>
                    <a:lstStyle/>
                    <a:p>
                      <a:pPr algn="ctr" fontAlgn="ctr"/>
                      <a:r>
                        <a:rPr lang="de-DE" sz="1200" b="1" i="0" u="none" strike="noStrike" dirty="0">
                          <a:solidFill>
                            <a:srgbClr val="FFFFFF"/>
                          </a:solidFill>
                          <a:effectLst/>
                          <a:latin typeface="Arial" panose="020B0604020202020204" pitchFamily="34" charset="0"/>
                        </a:rPr>
                        <a:t>2023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44894"/>
                    </a:solidFill>
                  </a:tcPr>
                </a:tc>
                <a:tc>
                  <a:txBody>
                    <a:bodyPr/>
                    <a:lstStyle/>
                    <a:p>
                      <a:pPr algn="ctr" fontAlgn="ctr"/>
                      <a:r>
                        <a:rPr lang="de-DE" sz="1200" b="1" i="0" u="none" strike="noStrike" dirty="0">
                          <a:solidFill>
                            <a:srgbClr val="FFFFFF"/>
                          </a:solidFill>
                          <a:effectLst/>
                          <a:latin typeface="Arial" panose="020B0604020202020204" pitchFamily="34" charset="0"/>
                        </a:rPr>
                        <a:t>2024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44894"/>
                    </a:solidFill>
                  </a:tcPr>
                </a:tc>
                <a:tc>
                  <a:txBody>
                    <a:bodyPr/>
                    <a:lstStyle/>
                    <a:p>
                      <a:pPr algn="ctr" fontAlgn="ctr"/>
                      <a:r>
                        <a:rPr lang="de-DE" sz="1200" b="1" i="0" u="none" strike="noStrike" dirty="0">
                          <a:solidFill>
                            <a:srgbClr val="FFFFFF"/>
                          </a:solidFill>
                          <a:effectLst/>
                          <a:latin typeface="Arial" panose="020B0604020202020204" pitchFamily="34" charset="0"/>
                          <a:cs typeface="Arial" panose="020B0604020202020204" pitchFamily="34" charset="0"/>
                        </a:rPr>
                        <a: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44894"/>
                    </a:solidFill>
                  </a:tcPr>
                </a:tc>
                <a:extLst>
                  <a:ext uri="{0D108BD9-81ED-4DB2-BD59-A6C34878D82A}">
                    <a16:rowId xmlns:a16="http://schemas.microsoft.com/office/drawing/2014/main" val="28767570"/>
                  </a:ext>
                </a:extLst>
              </a:tr>
              <a:tr h="270030">
                <a:tc vMerge="1">
                  <a:txBody>
                    <a:bodyPr/>
                    <a:lstStyle/>
                    <a:p>
                      <a:endParaRPr lang="de-DE"/>
                    </a:p>
                  </a:txBody>
                  <a:tcPr/>
                </a:tc>
                <a:tc gridSpan="3">
                  <a:txBody>
                    <a:bodyPr/>
                    <a:lstStyle/>
                    <a:p>
                      <a:pPr algn="ctr" fontAlgn="ctr"/>
                      <a:r>
                        <a:rPr lang="de-DE" sz="1000" b="0" i="0" u="none" strike="noStrike" dirty="0" smtClean="0">
                          <a:solidFill>
                            <a:schemeClr val="bg1"/>
                          </a:solidFill>
                          <a:effectLst/>
                          <a:latin typeface="Arial" panose="020B0604020202020204" pitchFamily="34" charset="0"/>
                        </a:rPr>
                        <a:t>- in</a:t>
                      </a:r>
                      <a:r>
                        <a:rPr lang="de-DE" sz="1000" b="0" i="0" u="none" strike="noStrike" baseline="0" dirty="0" smtClean="0">
                          <a:solidFill>
                            <a:schemeClr val="bg1"/>
                          </a:solidFill>
                          <a:effectLst/>
                          <a:latin typeface="Arial" panose="020B0604020202020204" pitchFamily="34" charset="0"/>
                        </a:rPr>
                        <a:t> Mio. € - </a:t>
                      </a:r>
                      <a:endParaRPr lang="de-DE" sz="1000" b="0" i="0" u="none" strike="noStrike" dirty="0">
                        <a:solidFill>
                          <a:schemeClr val="bg1"/>
                        </a:solidFill>
                        <a:effectLst/>
                        <a:latin typeface="Arial" panose="020B060402020202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44894"/>
                    </a:solidFill>
                  </a:tcPr>
                </a:tc>
                <a:tc hMerge="1">
                  <a:txBody>
                    <a:bodyPr/>
                    <a:lstStyle/>
                    <a:p>
                      <a:endParaRPr lang="de-DE"/>
                    </a:p>
                  </a:txBody>
                  <a:tcPr/>
                </a:tc>
                <a:tc hMerge="1">
                  <a:txBody>
                    <a:bodyPr/>
                    <a:lstStyle/>
                    <a:p>
                      <a:endParaRPr lang="de-DE"/>
                    </a:p>
                  </a:txBody>
                  <a:tcPr/>
                </a:tc>
                <a:extLst>
                  <a:ext uri="{0D108BD9-81ED-4DB2-BD59-A6C34878D82A}">
                    <a16:rowId xmlns:a16="http://schemas.microsoft.com/office/drawing/2014/main" val="1531194896"/>
                  </a:ext>
                </a:extLst>
              </a:tr>
              <a:tr h="297680">
                <a:tc>
                  <a:txBody>
                    <a:bodyPr/>
                    <a:lstStyle/>
                    <a:p>
                      <a:pPr algn="l" fontAlgn="ctr"/>
                      <a:r>
                        <a:rPr lang="de-DE" sz="1200" b="1" i="0" u="none" strike="noStrike" dirty="0">
                          <a:solidFill>
                            <a:srgbClr val="244894"/>
                          </a:solidFill>
                          <a:effectLst/>
                          <a:latin typeface="Arial" panose="020B0604020202020204" pitchFamily="34" charset="0"/>
                        </a:rPr>
                        <a:t>Energie</a:t>
                      </a:r>
                    </a:p>
                  </a:txBody>
                  <a:tcPr marL="7200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de-DE" sz="1200" b="1" i="0" u="none" strike="noStrike" kern="1200" dirty="0" smtClean="0">
                          <a:solidFill>
                            <a:srgbClr val="244894"/>
                          </a:solidFill>
                          <a:effectLst/>
                          <a:latin typeface="Arial" panose="020B0604020202020204" pitchFamily="34" charset="0"/>
                          <a:ea typeface="+mn-ea"/>
                          <a:cs typeface="+mn-cs"/>
                        </a:rPr>
                        <a:t>4,5 </a:t>
                      </a:r>
                      <a:endParaRPr lang="de-DE" sz="1200" b="1" i="0" u="none" strike="noStrike" kern="1200" dirty="0">
                        <a:solidFill>
                          <a:srgbClr val="244894"/>
                        </a:solidFill>
                        <a:effectLst/>
                        <a:latin typeface="Arial" panose="020B0604020202020204" pitchFamily="34" charset="0"/>
                        <a:ea typeface="+mn-ea"/>
                        <a:cs typeface="+mn-cs"/>
                      </a:endParaRPr>
                    </a:p>
                  </a:txBody>
                  <a:tcPr marL="0" marR="72000" marT="0"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r" fontAlgn="ctr"/>
                      <a:r>
                        <a:rPr lang="de-DE" sz="1200" b="1" i="0" u="none" strike="noStrike" kern="1200" dirty="0" smtClean="0">
                          <a:solidFill>
                            <a:srgbClr val="244894"/>
                          </a:solidFill>
                          <a:effectLst/>
                          <a:latin typeface="Arial" panose="020B0604020202020204" pitchFamily="34" charset="0"/>
                          <a:ea typeface="+mn-ea"/>
                          <a:cs typeface="+mn-cs"/>
                        </a:rPr>
                        <a:t>3,5 </a:t>
                      </a:r>
                      <a:endParaRPr lang="de-DE" sz="1200" b="1" i="0" u="none" strike="noStrike" kern="1200" dirty="0">
                        <a:solidFill>
                          <a:srgbClr val="244894"/>
                        </a:solidFill>
                        <a:effectLst/>
                        <a:latin typeface="Arial" panose="020B0604020202020204" pitchFamily="34" charset="0"/>
                        <a:ea typeface="+mn-ea"/>
                        <a:cs typeface="+mn-cs"/>
                      </a:endParaRPr>
                    </a:p>
                  </a:txBody>
                  <a:tcPr marL="0" marR="72000" marT="0"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r" fontAlgn="ctr"/>
                      <a:r>
                        <a:rPr lang="de-DE" sz="1200" b="1" i="0" u="none" strike="noStrike" kern="1200" dirty="0" smtClean="0">
                          <a:solidFill>
                            <a:srgbClr val="244894"/>
                          </a:solidFill>
                          <a:effectLst/>
                          <a:latin typeface="Arial" panose="020B0604020202020204" pitchFamily="34" charset="0"/>
                          <a:ea typeface="+mn-ea"/>
                          <a:cs typeface="+mn-cs"/>
                        </a:rPr>
                        <a:t>8,0 </a:t>
                      </a:r>
                      <a:endParaRPr lang="de-DE" sz="1200" b="1" i="0" u="none" strike="noStrike" kern="1200" dirty="0">
                        <a:solidFill>
                          <a:srgbClr val="244894"/>
                        </a:solidFill>
                        <a:effectLst/>
                        <a:latin typeface="Arial" panose="020B0604020202020204" pitchFamily="34" charset="0"/>
                        <a:ea typeface="+mn-ea"/>
                        <a:cs typeface="+mn-cs"/>
                      </a:endParaRPr>
                    </a:p>
                  </a:txBody>
                  <a:tcPr marL="0" marR="7200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209320972"/>
                  </a:ext>
                </a:extLst>
              </a:tr>
              <a:tr h="298455">
                <a:tc>
                  <a:txBody>
                    <a:bodyPr/>
                    <a:lstStyle/>
                    <a:p>
                      <a:pPr algn="l" fontAlgn="ctr"/>
                      <a:r>
                        <a:rPr lang="de-DE" sz="1200" b="1" i="0" u="none" strike="noStrike" dirty="0">
                          <a:solidFill>
                            <a:srgbClr val="244894"/>
                          </a:solidFill>
                          <a:effectLst/>
                          <a:latin typeface="Arial" panose="020B0604020202020204" pitchFamily="34" charset="0"/>
                        </a:rPr>
                        <a:t>Verkehr und Mobilität</a:t>
                      </a:r>
                    </a:p>
                  </a:txBody>
                  <a:tcPr marL="72000" marR="0" marT="0" marB="0" anchor="ctr">
                    <a:lnL w="12700" cap="flat" cmpd="sng" algn="ctr">
                      <a:solidFill>
                        <a:srgbClr val="000000"/>
                      </a:solidFill>
                      <a:prstDash val="solid"/>
                      <a:round/>
                      <a:headEnd type="none" w="med" len="med"/>
                      <a:tailEnd type="none" w="med" len="med"/>
                    </a:lnL>
                    <a:lnR>
                      <a:noFill/>
                    </a:lnR>
                    <a:lnT>
                      <a:noFill/>
                    </a:lnT>
                    <a:lnB>
                      <a:noFill/>
                    </a:lnB>
                    <a:solidFill>
                      <a:srgbClr val="F2F2F2"/>
                    </a:solidFill>
                  </a:tcPr>
                </a:tc>
                <a:tc>
                  <a:txBody>
                    <a:bodyPr/>
                    <a:lstStyle/>
                    <a:p>
                      <a:pPr algn="r" fontAlgn="ctr"/>
                      <a:r>
                        <a:rPr lang="de-DE" sz="1200" b="1" i="0" u="none" strike="noStrike" kern="1200" dirty="0">
                          <a:solidFill>
                            <a:srgbClr val="244894"/>
                          </a:solidFill>
                          <a:effectLst/>
                          <a:latin typeface="Arial" panose="020B0604020202020204" pitchFamily="34" charset="0"/>
                          <a:ea typeface="+mn-ea"/>
                          <a:cs typeface="+mn-cs"/>
                        </a:rPr>
                        <a:t>538,1 </a:t>
                      </a:r>
                    </a:p>
                  </a:txBody>
                  <a:tcPr marL="0" marR="72000" marT="0" marB="0" anchor="ctr">
                    <a:lnL>
                      <a:noFill/>
                    </a:lnL>
                    <a:lnR>
                      <a:noFill/>
                    </a:lnR>
                    <a:lnT>
                      <a:noFill/>
                    </a:lnT>
                    <a:lnB>
                      <a:noFill/>
                    </a:lnB>
                    <a:solidFill>
                      <a:srgbClr val="F2F2F2"/>
                    </a:solidFill>
                  </a:tcPr>
                </a:tc>
                <a:tc>
                  <a:txBody>
                    <a:bodyPr/>
                    <a:lstStyle/>
                    <a:p>
                      <a:pPr algn="r" fontAlgn="ctr"/>
                      <a:r>
                        <a:rPr lang="de-DE" sz="1200" b="1" i="0" u="none" strike="noStrike" kern="1200">
                          <a:solidFill>
                            <a:srgbClr val="244894"/>
                          </a:solidFill>
                          <a:effectLst/>
                          <a:latin typeface="Arial" panose="020B0604020202020204" pitchFamily="34" charset="0"/>
                          <a:ea typeface="+mn-ea"/>
                          <a:cs typeface="+mn-cs"/>
                        </a:rPr>
                        <a:t>595,0 </a:t>
                      </a:r>
                    </a:p>
                  </a:txBody>
                  <a:tcPr marL="0" marR="72000" marT="0" marB="0" anchor="ctr">
                    <a:lnL>
                      <a:noFill/>
                    </a:lnL>
                    <a:lnR>
                      <a:noFill/>
                    </a:lnR>
                    <a:lnT>
                      <a:noFill/>
                    </a:lnT>
                    <a:lnB>
                      <a:noFill/>
                    </a:lnB>
                    <a:solidFill>
                      <a:srgbClr val="F2F2F2"/>
                    </a:solidFill>
                  </a:tcPr>
                </a:tc>
                <a:tc>
                  <a:txBody>
                    <a:bodyPr/>
                    <a:lstStyle/>
                    <a:p>
                      <a:pPr algn="r" fontAlgn="ctr"/>
                      <a:r>
                        <a:rPr lang="de-DE" sz="1200" b="1" i="0" u="none" strike="noStrike" kern="1200">
                          <a:solidFill>
                            <a:srgbClr val="244894"/>
                          </a:solidFill>
                          <a:effectLst/>
                          <a:latin typeface="Arial" panose="020B0604020202020204" pitchFamily="34" charset="0"/>
                          <a:ea typeface="+mn-ea"/>
                          <a:cs typeface="+mn-cs"/>
                        </a:rPr>
                        <a:t>1.133,1 </a:t>
                      </a:r>
                    </a:p>
                  </a:txBody>
                  <a:tcPr marL="0" marR="72000" marT="0" marB="0" anchor="ctr">
                    <a:lnL>
                      <a:noFill/>
                    </a:lnL>
                    <a:lnR w="12700" cap="flat" cmpd="sng" algn="ctr">
                      <a:solidFill>
                        <a:srgbClr val="000000"/>
                      </a:solidFill>
                      <a:prstDash val="solid"/>
                      <a:round/>
                      <a:headEnd type="none" w="med" len="med"/>
                      <a:tailEnd type="none" w="med" len="med"/>
                    </a:lnR>
                    <a:lnT>
                      <a:noFill/>
                    </a:lnT>
                    <a:lnB>
                      <a:noFill/>
                    </a:lnB>
                    <a:solidFill>
                      <a:srgbClr val="F2F2F2"/>
                    </a:solidFill>
                  </a:tcPr>
                </a:tc>
                <a:extLst>
                  <a:ext uri="{0D108BD9-81ED-4DB2-BD59-A6C34878D82A}">
                    <a16:rowId xmlns:a16="http://schemas.microsoft.com/office/drawing/2014/main" val="2725938639"/>
                  </a:ext>
                </a:extLst>
              </a:tr>
              <a:tr h="298455">
                <a:tc>
                  <a:txBody>
                    <a:bodyPr/>
                    <a:lstStyle/>
                    <a:p>
                      <a:pPr algn="l" fontAlgn="ctr"/>
                      <a:r>
                        <a:rPr lang="de-DE" sz="1200" b="1" i="0" u="none" strike="noStrike" dirty="0">
                          <a:solidFill>
                            <a:srgbClr val="244894"/>
                          </a:solidFill>
                          <a:effectLst/>
                          <a:latin typeface="Arial" panose="020B0604020202020204" pitchFamily="34" charset="0"/>
                        </a:rPr>
                        <a:t>Industrie</a:t>
                      </a:r>
                    </a:p>
                  </a:txBody>
                  <a:tcPr marL="72000" marR="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de-DE" sz="1200" b="1" i="0" u="none" strike="noStrike" kern="1200" dirty="0">
                          <a:solidFill>
                            <a:srgbClr val="244894"/>
                          </a:solidFill>
                          <a:effectLst/>
                          <a:latin typeface="Arial" panose="020B0604020202020204" pitchFamily="34" charset="0"/>
                          <a:ea typeface="+mn-ea"/>
                          <a:cs typeface="+mn-cs"/>
                        </a:rPr>
                        <a:t>2,2 </a:t>
                      </a:r>
                    </a:p>
                  </a:txBody>
                  <a:tcPr marL="0" marR="72000" marT="0" marB="0" anchor="ctr">
                    <a:lnL>
                      <a:noFill/>
                    </a:lnL>
                    <a:lnR>
                      <a:noFill/>
                    </a:lnR>
                    <a:lnT>
                      <a:noFill/>
                    </a:lnT>
                    <a:lnB>
                      <a:noFill/>
                    </a:lnB>
                    <a:solidFill>
                      <a:srgbClr val="FFFFFF"/>
                    </a:solidFill>
                  </a:tcPr>
                </a:tc>
                <a:tc>
                  <a:txBody>
                    <a:bodyPr/>
                    <a:lstStyle/>
                    <a:p>
                      <a:pPr algn="r" fontAlgn="ctr"/>
                      <a:r>
                        <a:rPr lang="de-DE" sz="1200" b="1" i="0" u="none" strike="noStrike" kern="1200" dirty="0">
                          <a:solidFill>
                            <a:srgbClr val="244894"/>
                          </a:solidFill>
                          <a:effectLst/>
                          <a:latin typeface="Arial" panose="020B0604020202020204" pitchFamily="34" charset="0"/>
                          <a:ea typeface="+mn-ea"/>
                          <a:cs typeface="+mn-cs"/>
                        </a:rPr>
                        <a:t>4,2 </a:t>
                      </a:r>
                    </a:p>
                  </a:txBody>
                  <a:tcPr marL="0" marR="72000" marT="0" marB="0" anchor="ctr">
                    <a:lnL>
                      <a:noFill/>
                    </a:lnL>
                    <a:lnR>
                      <a:noFill/>
                    </a:lnR>
                    <a:lnT>
                      <a:noFill/>
                    </a:lnT>
                    <a:lnB>
                      <a:noFill/>
                    </a:lnB>
                    <a:solidFill>
                      <a:srgbClr val="FFFFFF"/>
                    </a:solidFill>
                  </a:tcPr>
                </a:tc>
                <a:tc>
                  <a:txBody>
                    <a:bodyPr/>
                    <a:lstStyle/>
                    <a:p>
                      <a:pPr algn="r" fontAlgn="ctr"/>
                      <a:r>
                        <a:rPr lang="de-DE" sz="1200" b="1" i="0" u="none" strike="noStrike" kern="1200" dirty="0" smtClean="0">
                          <a:solidFill>
                            <a:srgbClr val="244894"/>
                          </a:solidFill>
                          <a:effectLst/>
                          <a:latin typeface="Arial" panose="020B0604020202020204" pitchFamily="34" charset="0"/>
                          <a:ea typeface="+mn-ea"/>
                          <a:cs typeface="+mn-cs"/>
                        </a:rPr>
                        <a:t>6,4 </a:t>
                      </a:r>
                      <a:endParaRPr lang="de-DE" sz="1200" b="1" i="0" u="none" strike="noStrike" kern="1200" dirty="0">
                        <a:solidFill>
                          <a:srgbClr val="244894"/>
                        </a:solidFill>
                        <a:effectLst/>
                        <a:latin typeface="Arial" panose="020B0604020202020204" pitchFamily="34" charset="0"/>
                        <a:ea typeface="+mn-ea"/>
                        <a:cs typeface="+mn-cs"/>
                      </a:endParaRPr>
                    </a:p>
                  </a:txBody>
                  <a:tcPr marL="0" marR="72000"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37604258"/>
                  </a:ext>
                </a:extLst>
              </a:tr>
              <a:tr h="298455">
                <a:tc>
                  <a:txBody>
                    <a:bodyPr/>
                    <a:lstStyle/>
                    <a:p>
                      <a:pPr algn="l" fontAlgn="ctr"/>
                      <a:r>
                        <a:rPr lang="de-DE" sz="1200" b="1" i="0" u="none" strike="noStrike" dirty="0">
                          <a:solidFill>
                            <a:srgbClr val="244894"/>
                          </a:solidFill>
                          <a:effectLst/>
                          <a:latin typeface="Arial" panose="020B0604020202020204" pitchFamily="34" charset="0"/>
                        </a:rPr>
                        <a:t>Landnutzung</a:t>
                      </a:r>
                    </a:p>
                  </a:txBody>
                  <a:tcPr marL="72000" marR="0" marT="0" marB="0" anchor="ctr">
                    <a:lnL w="12700" cap="flat" cmpd="sng" algn="ctr">
                      <a:solidFill>
                        <a:srgbClr val="000000"/>
                      </a:solidFill>
                      <a:prstDash val="solid"/>
                      <a:round/>
                      <a:headEnd type="none" w="med" len="med"/>
                      <a:tailEnd type="none" w="med" len="med"/>
                    </a:lnL>
                    <a:lnR>
                      <a:noFill/>
                    </a:lnR>
                    <a:lnT>
                      <a:noFill/>
                    </a:lnT>
                    <a:lnB>
                      <a:noFill/>
                    </a:lnB>
                    <a:solidFill>
                      <a:srgbClr val="F2F2F2"/>
                    </a:solidFill>
                  </a:tcPr>
                </a:tc>
                <a:tc>
                  <a:txBody>
                    <a:bodyPr/>
                    <a:lstStyle/>
                    <a:p>
                      <a:pPr algn="r" fontAlgn="ctr"/>
                      <a:r>
                        <a:rPr lang="de-DE" sz="1200" b="1" i="0" u="none" strike="noStrike" kern="1200" dirty="0">
                          <a:solidFill>
                            <a:srgbClr val="244894"/>
                          </a:solidFill>
                          <a:effectLst/>
                          <a:latin typeface="Arial" panose="020B0604020202020204" pitchFamily="34" charset="0"/>
                          <a:ea typeface="+mn-ea"/>
                          <a:cs typeface="+mn-cs"/>
                        </a:rPr>
                        <a:t>125,4 </a:t>
                      </a:r>
                    </a:p>
                  </a:txBody>
                  <a:tcPr marL="0" marR="72000" marT="0" marB="0" anchor="ctr">
                    <a:lnL>
                      <a:noFill/>
                    </a:lnL>
                    <a:lnR>
                      <a:noFill/>
                    </a:lnR>
                    <a:lnT>
                      <a:noFill/>
                    </a:lnT>
                    <a:lnB>
                      <a:noFill/>
                    </a:lnB>
                    <a:solidFill>
                      <a:srgbClr val="F2F2F2"/>
                    </a:solidFill>
                  </a:tcPr>
                </a:tc>
                <a:tc>
                  <a:txBody>
                    <a:bodyPr/>
                    <a:lstStyle/>
                    <a:p>
                      <a:pPr algn="r" fontAlgn="ctr"/>
                      <a:r>
                        <a:rPr lang="de-DE" sz="1200" b="1" i="0" u="none" strike="noStrike" kern="1200" dirty="0">
                          <a:solidFill>
                            <a:srgbClr val="244894"/>
                          </a:solidFill>
                          <a:effectLst/>
                          <a:latin typeface="Arial" panose="020B0604020202020204" pitchFamily="34" charset="0"/>
                          <a:ea typeface="+mn-ea"/>
                          <a:cs typeface="+mn-cs"/>
                        </a:rPr>
                        <a:t>119,6 </a:t>
                      </a:r>
                    </a:p>
                  </a:txBody>
                  <a:tcPr marL="0" marR="72000" marT="0" marB="0" anchor="ctr">
                    <a:lnL>
                      <a:noFill/>
                    </a:lnL>
                    <a:lnR>
                      <a:noFill/>
                    </a:lnR>
                    <a:lnT>
                      <a:noFill/>
                    </a:lnT>
                    <a:lnB>
                      <a:noFill/>
                    </a:lnB>
                    <a:solidFill>
                      <a:srgbClr val="F2F2F2"/>
                    </a:solidFill>
                  </a:tcPr>
                </a:tc>
                <a:tc>
                  <a:txBody>
                    <a:bodyPr/>
                    <a:lstStyle/>
                    <a:p>
                      <a:pPr algn="r" fontAlgn="ctr"/>
                      <a:r>
                        <a:rPr lang="de-DE" sz="1200" b="1" i="0" u="none" strike="noStrike" kern="1200">
                          <a:solidFill>
                            <a:srgbClr val="244894"/>
                          </a:solidFill>
                          <a:effectLst/>
                          <a:latin typeface="Arial" panose="020B0604020202020204" pitchFamily="34" charset="0"/>
                          <a:ea typeface="+mn-ea"/>
                          <a:cs typeface="+mn-cs"/>
                        </a:rPr>
                        <a:t>245,0 </a:t>
                      </a:r>
                    </a:p>
                  </a:txBody>
                  <a:tcPr marL="0" marR="72000" marT="0" marB="0" anchor="ctr">
                    <a:lnL>
                      <a:noFill/>
                    </a:lnL>
                    <a:lnR w="12700" cap="flat" cmpd="sng" algn="ctr">
                      <a:solidFill>
                        <a:srgbClr val="000000"/>
                      </a:solidFill>
                      <a:prstDash val="solid"/>
                      <a:round/>
                      <a:headEnd type="none" w="med" len="med"/>
                      <a:tailEnd type="none" w="med" len="med"/>
                    </a:lnR>
                    <a:lnT>
                      <a:noFill/>
                    </a:lnT>
                    <a:lnB>
                      <a:noFill/>
                    </a:lnB>
                    <a:solidFill>
                      <a:srgbClr val="F2F2F2"/>
                    </a:solidFill>
                  </a:tcPr>
                </a:tc>
                <a:extLst>
                  <a:ext uri="{0D108BD9-81ED-4DB2-BD59-A6C34878D82A}">
                    <a16:rowId xmlns:a16="http://schemas.microsoft.com/office/drawing/2014/main" val="3437933002"/>
                  </a:ext>
                </a:extLst>
              </a:tr>
              <a:tr h="298455">
                <a:tc>
                  <a:txBody>
                    <a:bodyPr/>
                    <a:lstStyle/>
                    <a:p>
                      <a:pPr algn="l" fontAlgn="ctr"/>
                      <a:r>
                        <a:rPr lang="de-DE" sz="1200" b="1" i="0" u="none" strike="noStrike" dirty="0">
                          <a:solidFill>
                            <a:srgbClr val="244894"/>
                          </a:solidFill>
                          <a:effectLst/>
                          <a:latin typeface="Arial" panose="020B0604020202020204" pitchFamily="34" charset="0"/>
                        </a:rPr>
                        <a:t>Bildung und Forschung</a:t>
                      </a:r>
                    </a:p>
                  </a:txBody>
                  <a:tcPr marL="72000" marR="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de-DE" sz="1200" b="1" i="0" u="none" strike="noStrike" kern="1200" dirty="0">
                          <a:solidFill>
                            <a:srgbClr val="244894"/>
                          </a:solidFill>
                          <a:effectLst/>
                          <a:latin typeface="Arial" panose="020B0604020202020204" pitchFamily="34" charset="0"/>
                          <a:ea typeface="+mn-ea"/>
                          <a:cs typeface="+mn-cs"/>
                        </a:rPr>
                        <a:t>14,0 </a:t>
                      </a:r>
                    </a:p>
                  </a:txBody>
                  <a:tcPr marL="0" marR="72000" marT="0" marB="0" anchor="ctr">
                    <a:lnL>
                      <a:noFill/>
                    </a:lnL>
                    <a:lnR>
                      <a:noFill/>
                    </a:lnR>
                    <a:lnT>
                      <a:noFill/>
                    </a:lnT>
                    <a:lnB>
                      <a:noFill/>
                    </a:lnB>
                    <a:solidFill>
                      <a:srgbClr val="FFFFFF"/>
                    </a:solidFill>
                  </a:tcPr>
                </a:tc>
                <a:tc>
                  <a:txBody>
                    <a:bodyPr/>
                    <a:lstStyle/>
                    <a:p>
                      <a:pPr algn="r" fontAlgn="ctr"/>
                      <a:r>
                        <a:rPr lang="de-DE" sz="1200" b="1" i="0" u="none" strike="noStrike" kern="1200" dirty="0">
                          <a:solidFill>
                            <a:srgbClr val="244894"/>
                          </a:solidFill>
                          <a:effectLst/>
                          <a:latin typeface="Arial" panose="020B0604020202020204" pitchFamily="34" charset="0"/>
                          <a:ea typeface="+mn-ea"/>
                          <a:cs typeface="+mn-cs"/>
                        </a:rPr>
                        <a:t>14,2 </a:t>
                      </a:r>
                    </a:p>
                  </a:txBody>
                  <a:tcPr marL="0" marR="72000" marT="0" marB="0" anchor="ctr">
                    <a:lnL>
                      <a:noFill/>
                    </a:lnL>
                    <a:lnR>
                      <a:noFill/>
                    </a:lnR>
                    <a:lnT>
                      <a:noFill/>
                    </a:lnT>
                    <a:lnB>
                      <a:noFill/>
                    </a:lnB>
                    <a:solidFill>
                      <a:srgbClr val="FFFFFF"/>
                    </a:solidFill>
                  </a:tcPr>
                </a:tc>
                <a:tc>
                  <a:txBody>
                    <a:bodyPr/>
                    <a:lstStyle/>
                    <a:p>
                      <a:pPr algn="r" fontAlgn="ctr"/>
                      <a:r>
                        <a:rPr lang="de-DE" sz="1200" b="1" i="0" u="none" strike="noStrike" kern="1200">
                          <a:solidFill>
                            <a:srgbClr val="244894"/>
                          </a:solidFill>
                          <a:effectLst/>
                          <a:latin typeface="Arial" panose="020B0604020202020204" pitchFamily="34" charset="0"/>
                          <a:ea typeface="+mn-ea"/>
                          <a:cs typeface="+mn-cs"/>
                        </a:rPr>
                        <a:t>28,2 </a:t>
                      </a:r>
                    </a:p>
                  </a:txBody>
                  <a:tcPr marL="0" marR="72000"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119091961"/>
                  </a:ext>
                </a:extLst>
              </a:tr>
              <a:tr h="298455">
                <a:tc>
                  <a:txBody>
                    <a:bodyPr/>
                    <a:lstStyle/>
                    <a:p>
                      <a:pPr algn="l" fontAlgn="ctr"/>
                      <a:r>
                        <a:rPr lang="de-DE" sz="1200" b="1" i="0" u="none" strike="noStrike" dirty="0">
                          <a:solidFill>
                            <a:srgbClr val="244894"/>
                          </a:solidFill>
                          <a:effectLst/>
                          <a:latin typeface="Arial" panose="020B0604020202020204" pitchFamily="34" charset="0"/>
                        </a:rPr>
                        <a:t>Gebäude und Stadt</a:t>
                      </a:r>
                    </a:p>
                  </a:txBody>
                  <a:tcPr marL="72000" marR="0" marT="0" marB="0" anchor="ctr">
                    <a:lnL w="12700" cap="flat" cmpd="sng" algn="ctr">
                      <a:solidFill>
                        <a:srgbClr val="000000"/>
                      </a:solidFill>
                      <a:prstDash val="solid"/>
                      <a:round/>
                      <a:headEnd type="none" w="med" len="med"/>
                      <a:tailEnd type="none" w="med" len="med"/>
                    </a:lnL>
                    <a:lnR>
                      <a:noFill/>
                    </a:lnR>
                    <a:lnT>
                      <a:noFill/>
                    </a:lnT>
                    <a:lnB>
                      <a:noFill/>
                    </a:lnB>
                    <a:solidFill>
                      <a:srgbClr val="F2F2F2"/>
                    </a:solidFill>
                  </a:tcPr>
                </a:tc>
                <a:tc>
                  <a:txBody>
                    <a:bodyPr/>
                    <a:lstStyle/>
                    <a:p>
                      <a:pPr algn="r" fontAlgn="ctr"/>
                      <a:r>
                        <a:rPr lang="de-DE" sz="1200" b="1" i="0" u="none" strike="noStrike" kern="1200" dirty="0">
                          <a:solidFill>
                            <a:srgbClr val="244894"/>
                          </a:solidFill>
                          <a:effectLst/>
                          <a:latin typeface="Arial" panose="020B0604020202020204" pitchFamily="34" charset="0"/>
                          <a:ea typeface="+mn-ea"/>
                          <a:cs typeface="+mn-cs"/>
                        </a:rPr>
                        <a:t>31,1 </a:t>
                      </a:r>
                    </a:p>
                  </a:txBody>
                  <a:tcPr marL="0" marR="72000" marT="0" marB="0" anchor="ctr">
                    <a:lnL>
                      <a:noFill/>
                    </a:lnL>
                    <a:lnR>
                      <a:noFill/>
                    </a:lnR>
                    <a:lnT>
                      <a:noFill/>
                    </a:lnT>
                    <a:lnB>
                      <a:noFill/>
                    </a:lnB>
                    <a:solidFill>
                      <a:srgbClr val="F2F2F2"/>
                    </a:solidFill>
                  </a:tcPr>
                </a:tc>
                <a:tc>
                  <a:txBody>
                    <a:bodyPr/>
                    <a:lstStyle/>
                    <a:p>
                      <a:pPr algn="r" fontAlgn="ctr"/>
                      <a:r>
                        <a:rPr lang="de-DE" sz="1200" b="1" i="0" u="none" strike="noStrike" kern="1200" dirty="0">
                          <a:solidFill>
                            <a:srgbClr val="244894"/>
                          </a:solidFill>
                          <a:effectLst/>
                          <a:latin typeface="Arial" panose="020B0604020202020204" pitchFamily="34" charset="0"/>
                          <a:ea typeface="+mn-ea"/>
                          <a:cs typeface="+mn-cs"/>
                        </a:rPr>
                        <a:t>40,1 </a:t>
                      </a:r>
                    </a:p>
                  </a:txBody>
                  <a:tcPr marL="0" marR="72000" marT="0" marB="0" anchor="ctr">
                    <a:lnL>
                      <a:noFill/>
                    </a:lnL>
                    <a:lnR>
                      <a:noFill/>
                    </a:lnR>
                    <a:lnT>
                      <a:noFill/>
                    </a:lnT>
                    <a:lnB>
                      <a:noFill/>
                    </a:lnB>
                    <a:solidFill>
                      <a:srgbClr val="F2F2F2"/>
                    </a:solidFill>
                  </a:tcPr>
                </a:tc>
                <a:tc>
                  <a:txBody>
                    <a:bodyPr/>
                    <a:lstStyle/>
                    <a:p>
                      <a:pPr algn="r" fontAlgn="ctr"/>
                      <a:r>
                        <a:rPr lang="de-DE" sz="1200" b="1" i="0" u="none" strike="noStrike" kern="1200" dirty="0">
                          <a:solidFill>
                            <a:srgbClr val="244894"/>
                          </a:solidFill>
                          <a:effectLst/>
                          <a:latin typeface="Arial" panose="020B0604020202020204" pitchFamily="34" charset="0"/>
                          <a:ea typeface="+mn-ea"/>
                          <a:cs typeface="+mn-cs"/>
                        </a:rPr>
                        <a:t>71,2 </a:t>
                      </a:r>
                    </a:p>
                  </a:txBody>
                  <a:tcPr marL="0" marR="72000" marT="0" marB="0" anchor="ctr">
                    <a:lnL>
                      <a:noFill/>
                    </a:lnL>
                    <a:lnR w="12700" cap="flat" cmpd="sng" algn="ctr">
                      <a:solidFill>
                        <a:srgbClr val="000000"/>
                      </a:solidFill>
                      <a:prstDash val="solid"/>
                      <a:round/>
                      <a:headEnd type="none" w="med" len="med"/>
                      <a:tailEnd type="none" w="med" len="med"/>
                    </a:lnR>
                    <a:lnT>
                      <a:noFill/>
                    </a:lnT>
                    <a:lnB>
                      <a:noFill/>
                    </a:lnB>
                    <a:solidFill>
                      <a:srgbClr val="F2F2F2"/>
                    </a:solidFill>
                  </a:tcPr>
                </a:tc>
                <a:extLst>
                  <a:ext uri="{0D108BD9-81ED-4DB2-BD59-A6C34878D82A}">
                    <a16:rowId xmlns:a16="http://schemas.microsoft.com/office/drawing/2014/main" val="1885000804"/>
                  </a:ext>
                </a:extLst>
              </a:tr>
              <a:tr h="298455">
                <a:tc>
                  <a:txBody>
                    <a:bodyPr/>
                    <a:lstStyle/>
                    <a:p>
                      <a:pPr algn="l" fontAlgn="ctr"/>
                      <a:r>
                        <a:rPr lang="de-DE" sz="1200" b="1" i="0" u="none" strike="noStrike" dirty="0">
                          <a:solidFill>
                            <a:srgbClr val="244894"/>
                          </a:solidFill>
                          <a:effectLst/>
                          <a:latin typeface="Arial" panose="020B0604020202020204" pitchFamily="34" charset="0"/>
                        </a:rPr>
                        <a:t>Wasser</a:t>
                      </a:r>
                    </a:p>
                  </a:txBody>
                  <a:tcPr marL="72000" marR="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de-DE" sz="1200" b="1" i="0" u="none" strike="noStrike" kern="1200" dirty="0">
                          <a:solidFill>
                            <a:srgbClr val="244894"/>
                          </a:solidFill>
                          <a:effectLst/>
                          <a:latin typeface="Arial" panose="020B0604020202020204" pitchFamily="34" charset="0"/>
                          <a:ea typeface="+mn-ea"/>
                          <a:cs typeface="+mn-cs"/>
                        </a:rPr>
                        <a:t>28,0 </a:t>
                      </a:r>
                    </a:p>
                  </a:txBody>
                  <a:tcPr marL="0" marR="72000" marT="0" marB="0" anchor="ctr">
                    <a:lnL>
                      <a:noFill/>
                    </a:lnL>
                    <a:lnR>
                      <a:noFill/>
                    </a:lnR>
                    <a:lnT>
                      <a:noFill/>
                    </a:lnT>
                    <a:lnB>
                      <a:noFill/>
                    </a:lnB>
                    <a:solidFill>
                      <a:srgbClr val="FFFFFF"/>
                    </a:solidFill>
                  </a:tcPr>
                </a:tc>
                <a:tc>
                  <a:txBody>
                    <a:bodyPr/>
                    <a:lstStyle/>
                    <a:p>
                      <a:pPr algn="r" fontAlgn="ctr"/>
                      <a:r>
                        <a:rPr lang="de-DE" sz="1200" b="1" i="0" u="none" strike="noStrike" kern="1200" dirty="0">
                          <a:solidFill>
                            <a:srgbClr val="244894"/>
                          </a:solidFill>
                          <a:effectLst/>
                          <a:latin typeface="Arial" panose="020B0604020202020204" pitchFamily="34" charset="0"/>
                          <a:ea typeface="+mn-ea"/>
                          <a:cs typeface="+mn-cs"/>
                        </a:rPr>
                        <a:t>28,5 </a:t>
                      </a:r>
                    </a:p>
                  </a:txBody>
                  <a:tcPr marL="0" marR="72000" marT="0" marB="0" anchor="ctr">
                    <a:lnL>
                      <a:noFill/>
                    </a:lnL>
                    <a:lnR>
                      <a:noFill/>
                    </a:lnR>
                    <a:lnT>
                      <a:noFill/>
                    </a:lnT>
                    <a:lnB>
                      <a:noFill/>
                    </a:lnB>
                    <a:solidFill>
                      <a:srgbClr val="FFFFFF"/>
                    </a:solidFill>
                  </a:tcPr>
                </a:tc>
                <a:tc>
                  <a:txBody>
                    <a:bodyPr/>
                    <a:lstStyle/>
                    <a:p>
                      <a:pPr algn="r" fontAlgn="ctr"/>
                      <a:r>
                        <a:rPr lang="de-DE" sz="1200" b="1" i="0" u="none" strike="noStrike" kern="1200" dirty="0" smtClean="0">
                          <a:solidFill>
                            <a:srgbClr val="244894"/>
                          </a:solidFill>
                          <a:effectLst/>
                          <a:latin typeface="Arial" panose="020B0604020202020204" pitchFamily="34" charset="0"/>
                          <a:ea typeface="+mn-ea"/>
                          <a:cs typeface="+mn-cs"/>
                        </a:rPr>
                        <a:t>56,5 </a:t>
                      </a:r>
                      <a:endParaRPr lang="de-DE" sz="1200" b="1" i="0" u="none" strike="noStrike" kern="1200" dirty="0">
                        <a:solidFill>
                          <a:srgbClr val="244894"/>
                        </a:solidFill>
                        <a:effectLst/>
                        <a:latin typeface="Arial" panose="020B0604020202020204" pitchFamily="34" charset="0"/>
                        <a:ea typeface="+mn-ea"/>
                        <a:cs typeface="+mn-cs"/>
                      </a:endParaRPr>
                    </a:p>
                  </a:txBody>
                  <a:tcPr marL="0" marR="72000"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16253058"/>
                  </a:ext>
                </a:extLst>
              </a:tr>
              <a:tr h="298455">
                <a:tc>
                  <a:txBody>
                    <a:bodyPr/>
                    <a:lstStyle/>
                    <a:p>
                      <a:pPr algn="l" fontAlgn="ctr"/>
                      <a:r>
                        <a:rPr lang="de-DE" sz="1200" b="1" i="0" u="none" strike="noStrike" dirty="0">
                          <a:solidFill>
                            <a:srgbClr val="244894"/>
                          </a:solidFill>
                          <a:effectLst/>
                          <a:latin typeface="Arial" panose="020B0604020202020204" pitchFamily="34" charset="0"/>
                        </a:rPr>
                        <a:t>Kreislaufwirtschaft</a:t>
                      </a:r>
                    </a:p>
                  </a:txBody>
                  <a:tcPr marL="72000" marR="0" marT="0" marB="0" anchor="ctr">
                    <a:lnL w="12700" cap="flat" cmpd="sng" algn="ctr">
                      <a:solidFill>
                        <a:srgbClr val="000000"/>
                      </a:solidFill>
                      <a:prstDash val="solid"/>
                      <a:round/>
                      <a:headEnd type="none" w="med" len="med"/>
                      <a:tailEnd type="none" w="med" len="med"/>
                    </a:lnL>
                    <a:lnR>
                      <a:noFill/>
                    </a:lnR>
                    <a:lnT>
                      <a:noFill/>
                    </a:lnT>
                    <a:lnB>
                      <a:noFill/>
                    </a:lnB>
                    <a:solidFill>
                      <a:srgbClr val="F2F2F2"/>
                    </a:solidFill>
                  </a:tcPr>
                </a:tc>
                <a:tc>
                  <a:txBody>
                    <a:bodyPr/>
                    <a:lstStyle/>
                    <a:p>
                      <a:pPr algn="r" fontAlgn="ctr"/>
                      <a:r>
                        <a:rPr lang="de-DE" sz="1200" b="1" i="0" u="none" strike="noStrike" kern="1200" dirty="0">
                          <a:solidFill>
                            <a:srgbClr val="244894"/>
                          </a:solidFill>
                          <a:effectLst/>
                          <a:latin typeface="Arial" panose="020B0604020202020204" pitchFamily="34" charset="0"/>
                          <a:ea typeface="+mn-ea"/>
                          <a:cs typeface="+mn-cs"/>
                        </a:rPr>
                        <a:t>10,1 </a:t>
                      </a:r>
                    </a:p>
                  </a:txBody>
                  <a:tcPr marL="0" marR="72000" marT="0" marB="0" anchor="ctr">
                    <a:lnL>
                      <a:noFill/>
                    </a:lnL>
                    <a:lnR>
                      <a:noFill/>
                    </a:lnR>
                    <a:lnT>
                      <a:noFill/>
                    </a:lnT>
                    <a:lnB>
                      <a:noFill/>
                    </a:lnB>
                    <a:solidFill>
                      <a:srgbClr val="F2F2F2"/>
                    </a:solidFill>
                  </a:tcPr>
                </a:tc>
                <a:tc>
                  <a:txBody>
                    <a:bodyPr/>
                    <a:lstStyle/>
                    <a:p>
                      <a:pPr algn="r" fontAlgn="ctr"/>
                      <a:r>
                        <a:rPr lang="de-DE" sz="1200" b="1" i="0" u="none" strike="noStrike" kern="1200" dirty="0">
                          <a:solidFill>
                            <a:srgbClr val="244894"/>
                          </a:solidFill>
                          <a:effectLst/>
                          <a:latin typeface="Arial" panose="020B0604020202020204" pitchFamily="34" charset="0"/>
                          <a:ea typeface="+mn-ea"/>
                          <a:cs typeface="+mn-cs"/>
                        </a:rPr>
                        <a:t>10,2 </a:t>
                      </a:r>
                    </a:p>
                  </a:txBody>
                  <a:tcPr marL="0" marR="72000" marT="0" marB="0" anchor="ctr">
                    <a:lnL>
                      <a:noFill/>
                    </a:lnL>
                    <a:lnR>
                      <a:noFill/>
                    </a:lnR>
                    <a:lnT>
                      <a:noFill/>
                    </a:lnT>
                    <a:lnB>
                      <a:noFill/>
                    </a:lnB>
                    <a:solidFill>
                      <a:srgbClr val="F2F2F2"/>
                    </a:solidFill>
                  </a:tcPr>
                </a:tc>
                <a:tc>
                  <a:txBody>
                    <a:bodyPr/>
                    <a:lstStyle/>
                    <a:p>
                      <a:pPr algn="r" fontAlgn="ctr"/>
                      <a:r>
                        <a:rPr lang="de-DE" sz="1200" b="1" i="0" u="none" strike="noStrike" kern="1200" dirty="0" smtClean="0">
                          <a:solidFill>
                            <a:srgbClr val="244894"/>
                          </a:solidFill>
                          <a:effectLst/>
                          <a:latin typeface="Arial" panose="020B0604020202020204" pitchFamily="34" charset="0"/>
                          <a:ea typeface="+mn-ea"/>
                          <a:cs typeface="+mn-cs"/>
                        </a:rPr>
                        <a:t>20,3 </a:t>
                      </a:r>
                      <a:endParaRPr lang="de-DE" sz="1200" b="1" i="0" u="none" strike="noStrike" kern="1200" dirty="0">
                        <a:solidFill>
                          <a:srgbClr val="244894"/>
                        </a:solidFill>
                        <a:effectLst/>
                        <a:latin typeface="Arial" panose="020B0604020202020204" pitchFamily="34" charset="0"/>
                        <a:ea typeface="+mn-ea"/>
                        <a:cs typeface="+mn-cs"/>
                      </a:endParaRPr>
                    </a:p>
                  </a:txBody>
                  <a:tcPr marL="0" marR="72000" marT="0" marB="0" anchor="ctr">
                    <a:lnL>
                      <a:noFill/>
                    </a:lnL>
                    <a:lnR w="12700" cap="flat" cmpd="sng" algn="ctr">
                      <a:solidFill>
                        <a:srgbClr val="000000"/>
                      </a:solidFill>
                      <a:prstDash val="solid"/>
                      <a:round/>
                      <a:headEnd type="none" w="med" len="med"/>
                      <a:tailEnd type="none" w="med" len="med"/>
                    </a:lnR>
                    <a:lnT>
                      <a:noFill/>
                    </a:lnT>
                    <a:lnB>
                      <a:noFill/>
                    </a:lnB>
                    <a:solidFill>
                      <a:srgbClr val="F2F2F2"/>
                    </a:solidFill>
                  </a:tcPr>
                </a:tc>
                <a:extLst>
                  <a:ext uri="{0D108BD9-81ED-4DB2-BD59-A6C34878D82A}">
                    <a16:rowId xmlns:a16="http://schemas.microsoft.com/office/drawing/2014/main" val="2129202100"/>
                  </a:ext>
                </a:extLst>
              </a:tr>
              <a:tr h="298455">
                <a:tc>
                  <a:txBody>
                    <a:bodyPr/>
                    <a:lstStyle/>
                    <a:p>
                      <a:pPr algn="l" fontAlgn="ctr"/>
                      <a:r>
                        <a:rPr lang="de-DE" sz="1200" b="1" i="0" u="none" strike="noStrike" dirty="0">
                          <a:solidFill>
                            <a:srgbClr val="244894"/>
                          </a:solidFill>
                          <a:effectLst/>
                          <a:latin typeface="Arial" panose="020B0604020202020204" pitchFamily="34" charset="0"/>
                        </a:rPr>
                        <a:t>Gesundheit und Bevölkerungsschutz</a:t>
                      </a:r>
                    </a:p>
                  </a:txBody>
                  <a:tcPr marL="72000" marR="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de-DE" sz="1200" b="1" i="0" u="none" strike="noStrike" kern="1200" dirty="0">
                          <a:solidFill>
                            <a:srgbClr val="244894"/>
                          </a:solidFill>
                          <a:effectLst/>
                          <a:latin typeface="Arial" panose="020B0604020202020204" pitchFamily="34" charset="0"/>
                          <a:ea typeface="+mn-ea"/>
                          <a:cs typeface="+mn-cs"/>
                        </a:rPr>
                        <a:t>17,8 </a:t>
                      </a:r>
                    </a:p>
                  </a:txBody>
                  <a:tcPr marL="0" marR="72000" marT="0" marB="0" anchor="ctr">
                    <a:lnL>
                      <a:noFill/>
                    </a:lnL>
                    <a:lnR>
                      <a:noFill/>
                    </a:lnR>
                    <a:lnT>
                      <a:noFill/>
                    </a:lnT>
                    <a:lnB>
                      <a:noFill/>
                    </a:lnB>
                    <a:solidFill>
                      <a:srgbClr val="FFFFFF"/>
                    </a:solidFill>
                  </a:tcPr>
                </a:tc>
                <a:tc>
                  <a:txBody>
                    <a:bodyPr/>
                    <a:lstStyle/>
                    <a:p>
                      <a:pPr algn="r" fontAlgn="ctr"/>
                      <a:r>
                        <a:rPr lang="de-DE" sz="1200" b="1" i="0" u="none" strike="noStrike" kern="1200" dirty="0">
                          <a:solidFill>
                            <a:srgbClr val="244894"/>
                          </a:solidFill>
                          <a:effectLst/>
                          <a:latin typeface="Arial" panose="020B0604020202020204" pitchFamily="34" charset="0"/>
                          <a:ea typeface="+mn-ea"/>
                          <a:cs typeface="+mn-cs"/>
                        </a:rPr>
                        <a:t>2,7 </a:t>
                      </a:r>
                    </a:p>
                  </a:txBody>
                  <a:tcPr marL="0" marR="72000" marT="0" marB="0" anchor="ctr">
                    <a:lnL>
                      <a:noFill/>
                    </a:lnL>
                    <a:lnR>
                      <a:noFill/>
                    </a:lnR>
                    <a:lnT>
                      <a:noFill/>
                    </a:lnT>
                    <a:lnB>
                      <a:noFill/>
                    </a:lnB>
                    <a:solidFill>
                      <a:srgbClr val="FFFFFF"/>
                    </a:solidFill>
                  </a:tcPr>
                </a:tc>
                <a:tc>
                  <a:txBody>
                    <a:bodyPr/>
                    <a:lstStyle/>
                    <a:p>
                      <a:pPr algn="r" fontAlgn="ctr"/>
                      <a:r>
                        <a:rPr lang="de-DE" sz="1200" b="1" i="0" u="none" strike="noStrike" kern="1200" dirty="0">
                          <a:solidFill>
                            <a:srgbClr val="244894"/>
                          </a:solidFill>
                          <a:effectLst/>
                          <a:latin typeface="Arial" panose="020B0604020202020204" pitchFamily="34" charset="0"/>
                          <a:ea typeface="+mn-ea"/>
                          <a:cs typeface="+mn-cs"/>
                        </a:rPr>
                        <a:t>20,5 </a:t>
                      </a:r>
                    </a:p>
                  </a:txBody>
                  <a:tcPr marL="0" marR="72000" marT="0"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2382853296"/>
                  </a:ext>
                </a:extLst>
              </a:tr>
              <a:tr h="384587">
                <a:tc>
                  <a:txBody>
                    <a:bodyPr/>
                    <a:lstStyle/>
                    <a:p>
                      <a:pPr algn="l" fontAlgn="ctr"/>
                      <a:r>
                        <a:rPr lang="de-DE" sz="1200" b="1" i="0" u="none" strike="noStrike" dirty="0">
                          <a:solidFill>
                            <a:srgbClr val="244894"/>
                          </a:solidFill>
                          <a:effectLst/>
                          <a:latin typeface="Arial" panose="020B0604020202020204" pitchFamily="34" charset="0"/>
                        </a:rPr>
                        <a:t>Übergeordnete </a:t>
                      </a:r>
                      <a:r>
                        <a:rPr lang="de-DE" sz="1200" b="1" i="0" u="none" strike="noStrike" dirty="0" smtClean="0">
                          <a:solidFill>
                            <a:srgbClr val="244894"/>
                          </a:solidFill>
                          <a:effectLst/>
                          <a:latin typeface="Arial" panose="020B0604020202020204" pitchFamily="34" charset="0"/>
                        </a:rPr>
                        <a:t>Maßnahmen (z. B. LEA Hessen/CO2-neutrrale Landesregierung)</a:t>
                      </a:r>
                      <a:endParaRPr lang="de-DE" sz="1200" b="1" i="0" u="none" strike="noStrike" dirty="0">
                        <a:solidFill>
                          <a:srgbClr val="244894"/>
                        </a:solidFill>
                        <a:effectLst/>
                        <a:latin typeface="Arial" panose="020B0604020202020204" pitchFamily="34" charset="0"/>
                      </a:endParaRPr>
                    </a:p>
                  </a:txBody>
                  <a:tcPr marL="72000" marR="0" marT="0" marB="0" anchor="ctr">
                    <a:lnL w="12700" cap="flat" cmpd="sng" algn="ctr">
                      <a:solidFill>
                        <a:srgbClr val="000000"/>
                      </a:solidFill>
                      <a:prstDash val="solid"/>
                      <a:round/>
                      <a:headEnd type="none" w="med" len="med"/>
                      <a:tailEnd type="none" w="med" len="med"/>
                    </a:lnL>
                    <a:lnR>
                      <a:noFill/>
                    </a:lnR>
                    <a:lnT>
                      <a:noFill/>
                    </a:lnT>
                    <a:lnB>
                      <a:noFill/>
                    </a:lnB>
                    <a:solidFill>
                      <a:srgbClr val="F2F2F2"/>
                    </a:solidFill>
                  </a:tcPr>
                </a:tc>
                <a:tc>
                  <a:txBody>
                    <a:bodyPr/>
                    <a:lstStyle/>
                    <a:p>
                      <a:pPr algn="r" fontAlgn="ctr"/>
                      <a:r>
                        <a:rPr lang="de-DE" sz="1200" b="1" i="0" u="none" strike="noStrike" kern="1200" dirty="0" smtClean="0">
                          <a:solidFill>
                            <a:srgbClr val="244894"/>
                          </a:solidFill>
                          <a:effectLst/>
                          <a:latin typeface="Arial" panose="020B0604020202020204" pitchFamily="34" charset="0"/>
                          <a:ea typeface="+mn-ea"/>
                          <a:cs typeface="+mn-cs"/>
                        </a:rPr>
                        <a:t>95,7 </a:t>
                      </a:r>
                      <a:endParaRPr lang="de-DE" sz="1200" b="1" i="0" u="none" strike="noStrike" kern="1200" dirty="0">
                        <a:solidFill>
                          <a:srgbClr val="244894"/>
                        </a:solidFill>
                        <a:effectLst/>
                        <a:latin typeface="Arial" panose="020B0604020202020204" pitchFamily="34" charset="0"/>
                        <a:ea typeface="+mn-ea"/>
                        <a:cs typeface="+mn-cs"/>
                      </a:endParaRPr>
                    </a:p>
                  </a:txBody>
                  <a:tcPr marL="0" marR="72000" marT="0" marB="0" anchor="ctr">
                    <a:lnL>
                      <a:noFill/>
                    </a:lnL>
                    <a:lnR>
                      <a:noFill/>
                    </a:lnR>
                    <a:lnT>
                      <a:noFill/>
                    </a:lnT>
                    <a:lnB>
                      <a:noFill/>
                    </a:lnB>
                    <a:solidFill>
                      <a:srgbClr val="F2F2F2"/>
                    </a:solidFill>
                  </a:tcPr>
                </a:tc>
                <a:tc>
                  <a:txBody>
                    <a:bodyPr/>
                    <a:lstStyle/>
                    <a:p>
                      <a:pPr algn="r" fontAlgn="ctr"/>
                      <a:r>
                        <a:rPr lang="de-DE" sz="1200" b="1" i="0" u="none" strike="noStrike" kern="1200" dirty="0" smtClean="0">
                          <a:solidFill>
                            <a:srgbClr val="244894"/>
                          </a:solidFill>
                          <a:effectLst/>
                          <a:latin typeface="Arial" panose="020B0604020202020204" pitchFamily="34" charset="0"/>
                          <a:ea typeface="+mn-ea"/>
                          <a:cs typeface="+mn-cs"/>
                        </a:rPr>
                        <a:t>95,5 </a:t>
                      </a:r>
                      <a:endParaRPr lang="de-DE" sz="1200" b="1" i="0" u="none" strike="noStrike" kern="1200" dirty="0">
                        <a:solidFill>
                          <a:srgbClr val="244894"/>
                        </a:solidFill>
                        <a:effectLst/>
                        <a:latin typeface="Arial" panose="020B0604020202020204" pitchFamily="34" charset="0"/>
                        <a:ea typeface="+mn-ea"/>
                        <a:cs typeface="+mn-cs"/>
                      </a:endParaRPr>
                    </a:p>
                  </a:txBody>
                  <a:tcPr marL="0" marR="72000" marT="0" marB="0" anchor="ctr">
                    <a:lnL>
                      <a:noFill/>
                    </a:lnL>
                    <a:lnR>
                      <a:noFill/>
                    </a:lnR>
                    <a:lnT>
                      <a:noFill/>
                    </a:lnT>
                    <a:lnB>
                      <a:noFill/>
                    </a:lnB>
                    <a:solidFill>
                      <a:srgbClr val="F2F2F2"/>
                    </a:solidFill>
                  </a:tcPr>
                </a:tc>
                <a:tc>
                  <a:txBody>
                    <a:bodyPr/>
                    <a:lstStyle/>
                    <a:p>
                      <a:pPr algn="r" fontAlgn="ctr"/>
                      <a:r>
                        <a:rPr lang="de-DE" sz="1200" b="1" i="0" u="none" strike="noStrike" kern="1200" dirty="0" smtClean="0">
                          <a:solidFill>
                            <a:srgbClr val="244894"/>
                          </a:solidFill>
                          <a:effectLst/>
                          <a:latin typeface="Arial" panose="020B0604020202020204" pitchFamily="34" charset="0"/>
                          <a:ea typeface="+mn-ea"/>
                          <a:cs typeface="+mn-cs"/>
                        </a:rPr>
                        <a:t>191,2 </a:t>
                      </a:r>
                      <a:endParaRPr lang="de-DE" sz="1200" b="1" i="0" u="none" strike="noStrike" kern="1200" dirty="0">
                        <a:solidFill>
                          <a:srgbClr val="244894"/>
                        </a:solidFill>
                        <a:effectLst/>
                        <a:latin typeface="Arial" panose="020B0604020202020204" pitchFamily="34" charset="0"/>
                        <a:ea typeface="+mn-ea"/>
                        <a:cs typeface="+mn-cs"/>
                      </a:endParaRPr>
                    </a:p>
                  </a:txBody>
                  <a:tcPr marL="0" marR="72000" marT="0" marB="0" anchor="ctr">
                    <a:lnL>
                      <a:noFill/>
                    </a:lnL>
                    <a:lnR w="12700" cap="flat" cmpd="sng" algn="ctr">
                      <a:solidFill>
                        <a:srgbClr val="000000"/>
                      </a:solidFill>
                      <a:prstDash val="solid"/>
                      <a:round/>
                      <a:headEnd type="none" w="med" len="med"/>
                      <a:tailEnd type="none" w="med" len="med"/>
                    </a:lnR>
                    <a:lnT>
                      <a:noFill/>
                    </a:lnT>
                    <a:lnB>
                      <a:noFill/>
                    </a:lnB>
                    <a:solidFill>
                      <a:srgbClr val="F2F2F2"/>
                    </a:solidFill>
                  </a:tcPr>
                </a:tc>
                <a:extLst>
                  <a:ext uri="{0D108BD9-81ED-4DB2-BD59-A6C34878D82A}">
                    <a16:rowId xmlns:a16="http://schemas.microsoft.com/office/drawing/2014/main" val="1365535353"/>
                  </a:ext>
                </a:extLst>
              </a:tr>
              <a:tr h="422028">
                <a:tc>
                  <a:txBody>
                    <a:bodyPr/>
                    <a:lstStyle/>
                    <a:p>
                      <a:pPr algn="l" fontAlgn="ctr"/>
                      <a:r>
                        <a:rPr lang="de-DE" sz="1400" b="1" i="0" u="none" strike="noStrike" dirty="0">
                          <a:solidFill>
                            <a:srgbClr val="244894"/>
                          </a:solidFill>
                          <a:effectLst/>
                          <a:latin typeface="Arial" panose="020B0604020202020204" pitchFamily="34" charset="0"/>
                        </a:rPr>
                        <a:t>insgesamt</a:t>
                      </a:r>
                    </a:p>
                  </a:txBody>
                  <a:tcPr marL="72000" marR="0" marT="0" marB="0" anchor="ctr">
                    <a:lnL w="12700" cap="flat" cmpd="sng" algn="ctr">
                      <a:solidFill>
                        <a:srgbClr val="000000"/>
                      </a:solidFill>
                      <a:prstDash val="solid"/>
                      <a:round/>
                      <a:headEnd type="none" w="med" len="med"/>
                      <a:tailEnd type="none" w="med" len="med"/>
                    </a:lnL>
                    <a:lnR>
                      <a:noFill/>
                    </a:lnR>
                    <a:lnT w="635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r>
                        <a:rPr lang="de-DE" sz="1400" b="1" i="0" u="none" strike="noStrike" kern="1200" dirty="0" smtClean="0">
                          <a:solidFill>
                            <a:srgbClr val="244894"/>
                          </a:solidFill>
                          <a:effectLst/>
                          <a:latin typeface="Arial" panose="020B0604020202020204" pitchFamily="34" charset="0"/>
                          <a:ea typeface="+mn-ea"/>
                          <a:cs typeface="+mn-cs"/>
                        </a:rPr>
                        <a:t>866,9 </a:t>
                      </a:r>
                      <a:endParaRPr lang="de-DE" sz="1400" b="1" i="0" u="none" strike="noStrike" kern="1200" dirty="0">
                        <a:solidFill>
                          <a:srgbClr val="244894"/>
                        </a:solidFill>
                        <a:effectLst/>
                        <a:latin typeface="Arial" panose="020B0604020202020204" pitchFamily="34" charset="0"/>
                        <a:ea typeface="+mn-ea"/>
                        <a:cs typeface="+mn-cs"/>
                      </a:endParaRPr>
                    </a:p>
                  </a:txBody>
                  <a:tcPr marL="0" marR="72000" marT="0" marB="0" anchor="ctr">
                    <a:lnL>
                      <a:noFill/>
                    </a:lnL>
                    <a:lnR>
                      <a:noFill/>
                    </a:lnR>
                    <a:lnT w="635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r>
                        <a:rPr lang="de-DE" sz="1400" b="1" i="0" u="none" strike="noStrike" kern="1200" dirty="0" smtClean="0">
                          <a:solidFill>
                            <a:srgbClr val="244894"/>
                          </a:solidFill>
                          <a:effectLst/>
                          <a:latin typeface="Arial" panose="020B0604020202020204" pitchFamily="34" charset="0"/>
                          <a:ea typeface="+mn-ea"/>
                          <a:cs typeface="+mn-cs"/>
                        </a:rPr>
                        <a:t>913,5 </a:t>
                      </a:r>
                      <a:endParaRPr lang="de-DE" sz="1400" b="1" i="0" u="none" strike="noStrike" kern="1200" dirty="0">
                        <a:solidFill>
                          <a:srgbClr val="244894"/>
                        </a:solidFill>
                        <a:effectLst/>
                        <a:latin typeface="Arial" panose="020B0604020202020204" pitchFamily="34" charset="0"/>
                        <a:ea typeface="+mn-ea"/>
                        <a:cs typeface="+mn-cs"/>
                      </a:endParaRPr>
                    </a:p>
                  </a:txBody>
                  <a:tcPr marL="0" marR="72000" marT="0" marB="0" anchor="ctr">
                    <a:lnL>
                      <a:noFill/>
                    </a:lnL>
                    <a:lnR>
                      <a:noFill/>
                    </a:lnR>
                    <a:lnT w="635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r>
                        <a:rPr lang="de-DE" sz="1400" b="1" i="0" u="none" strike="noStrike" kern="1200" dirty="0" smtClean="0">
                          <a:solidFill>
                            <a:srgbClr val="244894"/>
                          </a:solidFill>
                          <a:effectLst/>
                          <a:latin typeface="Arial" panose="020B0604020202020204" pitchFamily="34" charset="0"/>
                          <a:ea typeface="+mn-ea"/>
                          <a:cs typeface="+mn-cs"/>
                        </a:rPr>
                        <a:t>1.780,4 </a:t>
                      </a:r>
                      <a:endParaRPr lang="de-DE" sz="1400" b="1" i="0" u="none" strike="noStrike" kern="1200" dirty="0">
                        <a:solidFill>
                          <a:srgbClr val="244894"/>
                        </a:solidFill>
                        <a:effectLst/>
                        <a:latin typeface="Arial" panose="020B0604020202020204" pitchFamily="34" charset="0"/>
                        <a:ea typeface="+mn-ea"/>
                        <a:cs typeface="+mn-cs"/>
                      </a:endParaRPr>
                    </a:p>
                  </a:txBody>
                  <a:tcPr marL="0" marR="72000" marT="0" marB="0" anchor="ctr">
                    <a:lnL>
                      <a:noFill/>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50829302"/>
                  </a:ext>
                </a:extLst>
              </a:tr>
              <a:tr h="127542">
                <a:tc>
                  <a:txBody>
                    <a:bodyPr/>
                    <a:lstStyle/>
                    <a:p>
                      <a:pPr algn="ctr" fontAlgn="b"/>
                      <a:endParaRPr lang="de-DE" sz="700" b="0" i="0" u="none" strike="noStrike">
                        <a:solidFill>
                          <a:srgbClr val="000000"/>
                        </a:solidFill>
                        <a:effectLst/>
                        <a:latin typeface="Calibri" panose="020F050202020403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de-DE" sz="700" b="0" i="0" u="none" strike="noStrike" dirty="0">
                        <a:solidFill>
                          <a:srgbClr val="000000"/>
                        </a:solidFill>
                        <a:effectLst/>
                        <a:latin typeface="Calibri" panose="020F050202020403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de-DE" sz="700" b="0" i="0" u="none" strike="noStrike" dirty="0">
                        <a:solidFill>
                          <a:srgbClr val="000000"/>
                        </a:solidFill>
                        <a:effectLst/>
                        <a:latin typeface="Calibri" panose="020F050202020403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de-DE" sz="700" b="0" i="0" u="none" strike="noStrike" dirty="0">
                        <a:solidFill>
                          <a:srgbClr val="000000"/>
                        </a:solidFill>
                        <a:effectLst/>
                        <a:latin typeface="Calibri" panose="020F050202020403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563661212"/>
                  </a:ext>
                </a:extLst>
              </a:tr>
            </a:tbl>
          </a:graphicData>
        </a:graphic>
      </p:graphicFrame>
    </p:spTree>
    <p:extLst>
      <p:ext uri="{BB962C8B-B14F-4D97-AF65-F5344CB8AC3E}">
        <p14:creationId xmlns:p14="http://schemas.microsoft.com/office/powerpoint/2010/main" val="3874724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7107237" cy="476250"/>
          </a:xfrm>
        </p:spPr>
        <p:txBody>
          <a:bodyPr/>
          <a:lstStyle/>
          <a:p>
            <a:r>
              <a:rPr lang="de-DE" altLang="de-DE" dirty="0" smtClean="0"/>
              <a:t>Haushaltsentwurf 2023/2024</a:t>
            </a:r>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2</a:t>
            </a:fld>
            <a:endParaRPr lang="it-IT" dirty="0"/>
          </a:p>
        </p:txBody>
      </p:sp>
      <p:sp>
        <p:nvSpPr>
          <p:cNvPr id="9" name="Titel 1"/>
          <p:cNvSpPr txBox="1">
            <a:spLocks/>
          </p:cNvSpPr>
          <p:nvPr/>
        </p:nvSpPr>
        <p:spPr bwMode="auto">
          <a:xfrm>
            <a:off x="814388" y="1048863"/>
            <a:ext cx="8034396"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Haushalt in Zeiten der Krise(n)</a:t>
            </a:r>
            <a:endParaRPr lang="de-DE" altLang="de-DE" b="1" dirty="0">
              <a:solidFill>
                <a:srgbClr val="C00000"/>
              </a:solidFill>
            </a:endParaRPr>
          </a:p>
        </p:txBody>
      </p:sp>
      <p:sp>
        <p:nvSpPr>
          <p:cNvPr id="8" name="Rechteck 7"/>
          <p:cNvSpPr/>
          <p:nvPr/>
        </p:nvSpPr>
        <p:spPr>
          <a:xfrm>
            <a:off x="819700" y="1538288"/>
            <a:ext cx="9900000" cy="4585871"/>
          </a:xfrm>
          <a:prstGeom prst="rect">
            <a:avLst/>
          </a:prstGeom>
        </p:spPr>
        <p:txBody>
          <a:bodyPr wrap="square">
            <a:spAutoFit/>
          </a:bodyPr>
          <a:lstStyle/>
          <a:p>
            <a:pPr marL="285750" indent="-285750" algn="just">
              <a:spcBef>
                <a:spcPts val="600"/>
              </a:spcBef>
              <a:spcAft>
                <a:spcPts val="600"/>
              </a:spcAft>
              <a:buFontTx/>
              <a:buChar char="-"/>
            </a:pPr>
            <a:r>
              <a:rPr lang="de-DE" dirty="0" smtClean="0">
                <a:solidFill>
                  <a:srgbClr val="244894"/>
                </a:solidFill>
              </a:rPr>
              <a:t>Die </a:t>
            </a:r>
            <a:r>
              <a:rPr lang="de-DE" b="1" dirty="0" smtClean="0">
                <a:solidFill>
                  <a:srgbClr val="244894"/>
                </a:solidFill>
              </a:rPr>
              <a:t>Zeiten sind äußerst bewegt</a:t>
            </a:r>
            <a:r>
              <a:rPr lang="de-DE" dirty="0" smtClean="0">
                <a:solidFill>
                  <a:srgbClr val="244894"/>
                </a:solidFill>
              </a:rPr>
              <a:t>: Ukraine-Krieg, explodierende Energiekosten</a:t>
            </a:r>
            <a:r>
              <a:rPr lang="de-DE" dirty="0">
                <a:solidFill>
                  <a:srgbClr val="244894"/>
                </a:solidFill>
              </a:rPr>
              <a:t>, </a:t>
            </a:r>
            <a:r>
              <a:rPr lang="de-DE" dirty="0" smtClean="0">
                <a:solidFill>
                  <a:srgbClr val="244894"/>
                </a:solidFill>
              </a:rPr>
              <a:t>steigende </a:t>
            </a:r>
            <a:r>
              <a:rPr lang="de-DE" dirty="0">
                <a:solidFill>
                  <a:srgbClr val="244894"/>
                </a:solidFill>
              </a:rPr>
              <a:t>Inflationsraten, </a:t>
            </a:r>
            <a:r>
              <a:rPr lang="de-DE" dirty="0" smtClean="0">
                <a:solidFill>
                  <a:srgbClr val="244894"/>
                </a:solidFill>
              </a:rPr>
              <a:t>weiter schwelende Corona-Pandemie und verstärkter Klimawandel stellen den Haushalt vor große Herausforderungen. </a:t>
            </a:r>
            <a:endParaRPr lang="de-DE" dirty="0">
              <a:solidFill>
                <a:srgbClr val="244894"/>
              </a:solidFill>
            </a:endParaRPr>
          </a:p>
          <a:p>
            <a:pPr marL="285750" indent="-285750" algn="just">
              <a:spcBef>
                <a:spcPts val="600"/>
              </a:spcBef>
              <a:spcAft>
                <a:spcPts val="600"/>
              </a:spcAft>
              <a:buFontTx/>
              <a:buChar char="-"/>
            </a:pPr>
            <a:r>
              <a:rPr lang="de-DE" dirty="0">
                <a:solidFill>
                  <a:srgbClr val="244894"/>
                </a:solidFill>
              </a:rPr>
              <a:t>Hessen steht für eine </a:t>
            </a:r>
            <a:r>
              <a:rPr lang="de-DE" b="1" dirty="0">
                <a:solidFill>
                  <a:srgbClr val="244894"/>
                </a:solidFill>
              </a:rPr>
              <a:t>stabile und nachhaltige Finanzpolitik</a:t>
            </a:r>
            <a:r>
              <a:rPr lang="de-DE" dirty="0">
                <a:solidFill>
                  <a:srgbClr val="244894"/>
                </a:solidFill>
              </a:rPr>
              <a:t>. Wie der Bund beabsichtigt es daher, ab dem kommenden Jahr die Regelgrenze der Schuldenbremse wieder einzuhalten und </a:t>
            </a:r>
            <a:r>
              <a:rPr lang="de-DE" b="1" dirty="0">
                <a:solidFill>
                  <a:srgbClr val="244894"/>
                </a:solidFill>
              </a:rPr>
              <a:t>ohne neue Schulden </a:t>
            </a:r>
            <a:r>
              <a:rPr lang="de-DE" dirty="0">
                <a:solidFill>
                  <a:srgbClr val="244894"/>
                </a:solidFill>
              </a:rPr>
              <a:t>auszukommen</a:t>
            </a:r>
            <a:r>
              <a:rPr lang="de-DE" dirty="0" smtClean="0">
                <a:solidFill>
                  <a:srgbClr val="244894"/>
                </a:solidFill>
              </a:rPr>
              <a:t>. </a:t>
            </a:r>
            <a:endParaRPr lang="de-DE" dirty="0">
              <a:solidFill>
                <a:srgbClr val="244894"/>
              </a:solidFill>
            </a:endParaRPr>
          </a:p>
          <a:p>
            <a:pPr marL="285750" indent="-285750" algn="just">
              <a:spcBef>
                <a:spcPts val="600"/>
              </a:spcBef>
              <a:spcAft>
                <a:spcPts val="600"/>
              </a:spcAft>
              <a:buFontTx/>
              <a:buChar char="-"/>
            </a:pPr>
            <a:r>
              <a:rPr lang="de-DE" b="1" dirty="0">
                <a:solidFill>
                  <a:srgbClr val="244894"/>
                </a:solidFill>
              </a:rPr>
              <a:t>Klar </a:t>
            </a:r>
            <a:r>
              <a:rPr lang="de-DE" b="1" dirty="0" smtClean="0">
                <a:solidFill>
                  <a:srgbClr val="244894"/>
                </a:solidFill>
              </a:rPr>
              <a:t>ist: </a:t>
            </a:r>
            <a:r>
              <a:rPr lang="de-DE" b="1" dirty="0">
                <a:solidFill>
                  <a:srgbClr val="244894"/>
                </a:solidFill>
              </a:rPr>
              <a:t>Die Landesregierung wird alle erforderlichen Maßnahmen ergreifen, damit Hessen auch die aktuellen Krisen erfolgreich </a:t>
            </a:r>
            <a:r>
              <a:rPr lang="de-DE" b="1" dirty="0" smtClean="0">
                <a:solidFill>
                  <a:srgbClr val="244894"/>
                </a:solidFill>
              </a:rPr>
              <a:t>meistert.</a:t>
            </a:r>
            <a:endParaRPr lang="de-DE" b="1" dirty="0">
              <a:solidFill>
                <a:srgbClr val="244894"/>
              </a:solidFill>
            </a:endParaRPr>
          </a:p>
          <a:p>
            <a:pPr marL="285750" indent="-285750" algn="just">
              <a:spcBef>
                <a:spcPts val="600"/>
              </a:spcBef>
              <a:spcAft>
                <a:spcPts val="600"/>
              </a:spcAft>
              <a:buFontTx/>
              <a:buChar char="-"/>
            </a:pPr>
            <a:r>
              <a:rPr lang="de-DE" dirty="0">
                <a:solidFill>
                  <a:srgbClr val="244894"/>
                </a:solidFill>
              </a:rPr>
              <a:t>Sie ist daher grundsätzlich bereit, sich insbesondere an denjenigen Maßnahmen des Bundes zu beteiligen, die als Reaktion auf explodierende Energiepreise und steigende Lebenshaltungskosten geplant </a:t>
            </a:r>
            <a:r>
              <a:rPr lang="de-DE" dirty="0" smtClean="0">
                <a:solidFill>
                  <a:srgbClr val="244894"/>
                </a:solidFill>
              </a:rPr>
              <a:t>sind.</a:t>
            </a:r>
          </a:p>
          <a:p>
            <a:pPr marL="285750" indent="-285750" algn="just">
              <a:spcBef>
                <a:spcPts val="600"/>
              </a:spcBef>
              <a:spcAft>
                <a:spcPts val="600"/>
              </a:spcAft>
              <a:buFontTx/>
              <a:buChar char="-"/>
            </a:pPr>
            <a:r>
              <a:rPr lang="de-DE" dirty="0">
                <a:solidFill>
                  <a:srgbClr val="244894"/>
                </a:solidFill>
              </a:rPr>
              <a:t>Aber: Der Haushaltsentwurf beinhaltet mögliche Folgen des 3. Entlastungspakets noch nicht. Zu viele Einzelheiten sind noch unklar, zudem verhandeln die Länder noch mit dem Bund über die Kostenaufteilung.</a:t>
            </a:r>
          </a:p>
        </p:txBody>
      </p:sp>
    </p:spTree>
    <p:extLst>
      <p:ext uri="{BB962C8B-B14F-4D97-AF65-F5344CB8AC3E}">
        <p14:creationId xmlns:p14="http://schemas.microsoft.com/office/powerpoint/2010/main" val="139704012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7107237" cy="476250"/>
          </a:xfrm>
        </p:spPr>
        <p:txBody>
          <a:bodyPr/>
          <a:lstStyle/>
          <a:p>
            <a:r>
              <a:rPr lang="de-DE" altLang="de-DE" dirty="0" smtClean="0"/>
              <a:t>Haushaltsentwurf 2023/2024</a:t>
            </a:r>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20</a:t>
            </a:fld>
            <a:endParaRPr lang="it-IT" dirty="0"/>
          </a:p>
        </p:txBody>
      </p:sp>
      <p:sp>
        <p:nvSpPr>
          <p:cNvPr id="9" name="Titel 1"/>
          <p:cNvSpPr txBox="1">
            <a:spLocks/>
          </p:cNvSpPr>
          <p:nvPr/>
        </p:nvSpPr>
        <p:spPr bwMode="auto">
          <a:xfrm>
            <a:off x="875419" y="1042988"/>
            <a:ext cx="9406045"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Straßenbau und ÖPNV </a:t>
            </a:r>
            <a:endParaRPr lang="de-DE" altLang="de-DE" b="1" dirty="0">
              <a:solidFill>
                <a:srgbClr val="C00000"/>
              </a:solidFill>
            </a:endParaRPr>
          </a:p>
        </p:txBody>
      </p:sp>
      <p:sp>
        <p:nvSpPr>
          <p:cNvPr id="8" name="Rechteck 7"/>
          <p:cNvSpPr/>
          <p:nvPr/>
        </p:nvSpPr>
        <p:spPr>
          <a:xfrm>
            <a:off x="814388" y="1538288"/>
            <a:ext cx="9900000" cy="3016210"/>
          </a:xfrm>
          <a:prstGeom prst="rect">
            <a:avLst/>
          </a:prstGeom>
        </p:spPr>
        <p:txBody>
          <a:bodyPr wrap="square">
            <a:spAutoFit/>
          </a:bodyPr>
          <a:lstStyle/>
          <a:p>
            <a:pPr marL="357188" indent="-357188" algn="just">
              <a:spcBef>
                <a:spcPts val="600"/>
              </a:spcBef>
              <a:spcAft>
                <a:spcPts val="1200"/>
              </a:spcAft>
              <a:buFontTx/>
              <a:buChar char="-"/>
            </a:pPr>
            <a:endParaRPr lang="de-DE" sz="1600" dirty="0">
              <a:solidFill>
                <a:srgbClr val="244894"/>
              </a:solidFill>
            </a:endParaRPr>
          </a:p>
          <a:p>
            <a:pPr marL="357188" indent="-357188" algn="just">
              <a:spcBef>
                <a:spcPts val="600"/>
              </a:spcBef>
              <a:spcAft>
                <a:spcPts val="1200"/>
              </a:spcAft>
              <a:buFontTx/>
              <a:buChar char="-"/>
            </a:pPr>
            <a:r>
              <a:rPr lang="de-DE" sz="1600" dirty="0" smtClean="0">
                <a:solidFill>
                  <a:srgbClr val="244894"/>
                </a:solidFill>
              </a:rPr>
              <a:t>Die </a:t>
            </a:r>
            <a:r>
              <a:rPr lang="de-DE" sz="1600" dirty="0">
                <a:solidFill>
                  <a:srgbClr val="244894"/>
                </a:solidFill>
              </a:rPr>
              <a:t>Mittel im </a:t>
            </a:r>
            <a:r>
              <a:rPr lang="de-DE" sz="1600" b="1" dirty="0">
                <a:solidFill>
                  <a:srgbClr val="244894"/>
                </a:solidFill>
              </a:rPr>
              <a:t>Landesstraßenbau </a:t>
            </a:r>
            <a:r>
              <a:rPr lang="de-DE" sz="1600" dirty="0">
                <a:solidFill>
                  <a:srgbClr val="244894"/>
                </a:solidFill>
              </a:rPr>
              <a:t>steigen kontinuierlich an. Dabei halten wir am Prinzip Sanierung vor Neubau fest und erhöhen nicht nur die Mittel für den Landesstraßenbau, sondern auch für gute und sichere Radwege an Landesstraßen. Wie im Koalitionsvertrag vereinbart sollen ab 2024 die Mittel für den Landesstraßen auf 170 Mio. Euro steigen – 90 Prozent davon geht in die Sanierungsoffensive. Für </a:t>
            </a:r>
            <a:r>
              <a:rPr lang="de-DE" sz="1600" b="1" dirty="0">
                <a:solidFill>
                  <a:srgbClr val="244894"/>
                </a:solidFill>
              </a:rPr>
              <a:t>Radwege an Landesstraßen </a:t>
            </a:r>
            <a:r>
              <a:rPr lang="de-DE" sz="1600" dirty="0">
                <a:solidFill>
                  <a:srgbClr val="244894"/>
                </a:solidFill>
              </a:rPr>
              <a:t>sind jährlich 17 Mio. Euro eingeplant. </a:t>
            </a:r>
          </a:p>
          <a:p>
            <a:pPr marL="357188" indent="-357188" algn="just">
              <a:spcBef>
                <a:spcPts val="600"/>
              </a:spcBef>
              <a:spcAft>
                <a:spcPts val="1200"/>
              </a:spcAft>
              <a:buFontTx/>
              <a:buChar char="-"/>
            </a:pPr>
            <a:r>
              <a:rPr lang="de-DE" sz="1600" b="1" dirty="0" smtClean="0">
                <a:solidFill>
                  <a:srgbClr val="244894"/>
                </a:solidFill>
              </a:rPr>
              <a:t>Rekordmittel </a:t>
            </a:r>
            <a:r>
              <a:rPr lang="de-DE" sz="1600" b="1" dirty="0">
                <a:solidFill>
                  <a:srgbClr val="244894"/>
                </a:solidFill>
              </a:rPr>
              <a:t>für den ÖPNV: </a:t>
            </a:r>
            <a:r>
              <a:rPr lang="de-DE" sz="1600" dirty="0">
                <a:solidFill>
                  <a:srgbClr val="244894"/>
                </a:solidFill>
              </a:rPr>
              <a:t>Wir stärken die Verkehrsverbünde in Hessen, damit sie für einen attraktiven öffentlichen Nahverkehr sorgen: Darum haben wir RMV, NVV und VRN für das Jahr 2023 ein Budget in Höhe von insgesamt 1,05 Mrd. Euro und für das Jahr 2024 in Höhe von insgesamt 1,15 Mrd. Euro angeboten und dieses im Haushaltsentwurf hinterlegt. </a:t>
            </a:r>
          </a:p>
        </p:txBody>
      </p:sp>
    </p:spTree>
    <p:extLst>
      <p:ext uri="{BB962C8B-B14F-4D97-AF65-F5344CB8AC3E}">
        <p14:creationId xmlns:p14="http://schemas.microsoft.com/office/powerpoint/2010/main" val="4744891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7107237" cy="476250"/>
          </a:xfrm>
        </p:spPr>
        <p:txBody>
          <a:bodyPr/>
          <a:lstStyle/>
          <a:p>
            <a:r>
              <a:rPr lang="de-DE" altLang="de-DE" dirty="0" smtClean="0"/>
              <a:t>Haushaltsentwurf 2023/2024</a:t>
            </a:r>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21</a:t>
            </a:fld>
            <a:endParaRPr lang="it-IT" dirty="0"/>
          </a:p>
        </p:txBody>
      </p:sp>
      <p:sp>
        <p:nvSpPr>
          <p:cNvPr id="9" name="Titel 1"/>
          <p:cNvSpPr txBox="1">
            <a:spLocks/>
          </p:cNvSpPr>
          <p:nvPr/>
        </p:nvSpPr>
        <p:spPr bwMode="auto">
          <a:xfrm>
            <a:off x="875419" y="1042988"/>
            <a:ext cx="9406045"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Wirtschaft und Kultur</a:t>
            </a:r>
            <a:endParaRPr lang="de-DE" altLang="de-DE" b="1" dirty="0">
              <a:solidFill>
                <a:srgbClr val="C00000"/>
              </a:solidFill>
            </a:endParaRPr>
          </a:p>
        </p:txBody>
      </p:sp>
      <p:sp>
        <p:nvSpPr>
          <p:cNvPr id="8" name="Rechteck 7"/>
          <p:cNvSpPr/>
          <p:nvPr/>
        </p:nvSpPr>
        <p:spPr>
          <a:xfrm>
            <a:off x="814388" y="1538288"/>
            <a:ext cx="9900000" cy="4724370"/>
          </a:xfrm>
          <a:prstGeom prst="rect">
            <a:avLst/>
          </a:prstGeom>
        </p:spPr>
        <p:txBody>
          <a:bodyPr wrap="square">
            <a:spAutoFit/>
          </a:bodyPr>
          <a:lstStyle/>
          <a:p>
            <a:pPr marL="357188" indent="-357188" algn="just">
              <a:spcBef>
                <a:spcPts val="600"/>
              </a:spcBef>
              <a:spcAft>
                <a:spcPts val="1200"/>
              </a:spcAft>
              <a:buFontTx/>
              <a:buChar char="-"/>
            </a:pPr>
            <a:r>
              <a:rPr lang="de-DE" sz="1600" dirty="0" smtClean="0">
                <a:solidFill>
                  <a:srgbClr val="244894"/>
                </a:solidFill>
              </a:rPr>
              <a:t>Wir </a:t>
            </a:r>
            <a:r>
              <a:rPr lang="de-DE" sz="1600" dirty="0">
                <a:solidFill>
                  <a:srgbClr val="244894"/>
                </a:solidFill>
              </a:rPr>
              <a:t>unterstützen </a:t>
            </a:r>
            <a:r>
              <a:rPr lang="de-DE" sz="1600" b="1" dirty="0">
                <a:solidFill>
                  <a:srgbClr val="244894"/>
                </a:solidFill>
              </a:rPr>
              <a:t>kleine und mittlere Unternehmen</a:t>
            </a:r>
            <a:r>
              <a:rPr lang="de-DE" sz="1600" dirty="0">
                <a:solidFill>
                  <a:srgbClr val="244894"/>
                </a:solidFill>
              </a:rPr>
              <a:t>, um Energie und Rohstoffe zu sparen. Dazu gehört neben Zuschüssen auch ein umfangreiches Beratungsangebot, um zu identifizieren, welche Maßnahmen am effizientesten sind. Alleine für das Ressourcenwende-Paket sowie die Servicestelle „WirtschaftsWandel Hessen“ als zentrale Anlaufstelle stehen in den kommenden beiden Jahren 6 Millionen Euro bereit. </a:t>
            </a:r>
          </a:p>
          <a:p>
            <a:pPr marL="357188" indent="-357188" algn="just">
              <a:spcBef>
                <a:spcPts val="600"/>
              </a:spcBef>
              <a:spcAft>
                <a:spcPts val="1200"/>
              </a:spcAft>
              <a:buFontTx/>
              <a:buChar char="-"/>
            </a:pPr>
            <a:r>
              <a:rPr lang="de-DE" sz="1600" dirty="0" smtClean="0">
                <a:solidFill>
                  <a:srgbClr val="244894"/>
                </a:solidFill>
              </a:rPr>
              <a:t>Für </a:t>
            </a:r>
            <a:r>
              <a:rPr lang="de-DE" sz="1600" dirty="0">
                <a:solidFill>
                  <a:srgbClr val="244894"/>
                </a:solidFill>
              </a:rPr>
              <a:t>den Weg in eine nachhaltige Wirtschaftsweise brauchen wir Menschen mit unternehmerischem Mut. Zur Stärkung des </a:t>
            </a:r>
            <a:r>
              <a:rPr lang="de-DE" sz="1600" b="1" dirty="0">
                <a:solidFill>
                  <a:srgbClr val="244894"/>
                </a:solidFill>
              </a:rPr>
              <a:t>Start-up-Standorts Hessen </a:t>
            </a:r>
            <a:r>
              <a:rPr lang="de-DE" sz="1600" dirty="0">
                <a:solidFill>
                  <a:srgbClr val="244894"/>
                </a:solidFill>
              </a:rPr>
              <a:t>sieht der Doppelhaushalt insgesamt weitere 8,3 Mio. Euro vor. Ein Schwerpunkt liegt hier auf Green Start-ups</a:t>
            </a:r>
            <a:r>
              <a:rPr lang="de-DE" sz="1600" dirty="0" smtClean="0">
                <a:solidFill>
                  <a:srgbClr val="244894"/>
                </a:solidFill>
              </a:rPr>
              <a:t>.</a:t>
            </a:r>
            <a:endParaRPr lang="de-DE" sz="1600" dirty="0">
              <a:solidFill>
                <a:srgbClr val="244894"/>
              </a:solidFill>
            </a:endParaRPr>
          </a:p>
          <a:p>
            <a:pPr marL="357188" indent="-357188" algn="just">
              <a:spcBef>
                <a:spcPts val="600"/>
              </a:spcBef>
              <a:spcAft>
                <a:spcPts val="1200"/>
              </a:spcAft>
              <a:buFontTx/>
              <a:buChar char="-"/>
            </a:pPr>
            <a:r>
              <a:rPr lang="de-DE" sz="1600" dirty="0" smtClean="0">
                <a:solidFill>
                  <a:srgbClr val="244894"/>
                </a:solidFill>
              </a:rPr>
              <a:t>In </a:t>
            </a:r>
            <a:r>
              <a:rPr lang="de-DE" sz="1600" dirty="0">
                <a:solidFill>
                  <a:srgbClr val="244894"/>
                </a:solidFill>
              </a:rPr>
              <a:t>Hessen arbeiten </a:t>
            </a:r>
            <a:r>
              <a:rPr lang="de-DE" sz="1600" b="1" dirty="0">
                <a:solidFill>
                  <a:srgbClr val="244894"/>
                </a:solidFill>
              </a:rPr>
              <a:t>Artenschutz und Landwirtschaft </a:t>
            </a:r>
            <a:r>
              <a:rPr lang="de-DE" sz="1600" dirty="0">
                <a:solidFill>
                  <a:srgbClr val="244894"/>
                </a:solidFill>
              </a:rPr>
              <a:t>zusammen, ganz konkret am Runden Tisch Landwirtschaft. Das unterstützen wir auch finanziell: In diesem Jahr mit 7 Mio. Im kommenden Jahr sind es 10 Millionen. Und im Jahr 2024 sogar 13 Millionen Euro, </a:t>
            </a:r>
            <a:r>
              <a:rPr lang="de-DE" sz="1600">
                <a:solidFill>
                  <a:srgbClr val="244894"/>
                </a:solidFill>
              </a:rPr>
              <a:t>um </a:t>
            </a:r>
            <a:r>
              <a:rPr lang="de-DE" sz="1600" smtClean="0">
                <a:solidFill>
                  <a:srgbClr val="244894"/>
                </a:solidFill>
              </a:rPr>
              <a:t>eine </a:t>
            </a:r>
            <a:r>
              <a:rPr lang="de-DE" sz="1600" dirty="0">
                <a:solidFill>
                  <a:srgbClr val="244894"/>
                </a:solidFill>
              </a:rPr>
              <a:t>artgerechte und naturverträgliche Landwirtschaft zu fördern. </a:t>
            </a:r>
          </a:p>
          <a:p>
            <a:pPr marL="357188" indent="-357188" algn="just">
              <a:spcBef>
                <a:spcPts val="600"/>
              </a:spcBef>
              <a:spcAft>
                <a:spcPts val="1200"/>
              </a:spcAft>
              <a:buFontTx/>
              <a:buChar char="-"/>
            </a:pPr>
            <a:r>
              <a:rPr lang="de-DE" sz="1600" dirty="0" smtClean="0">
                <a:solidFill>
                  <a:srgbClr val="244894"/>
                </a:solidFill>
              </a:rPr>
              <a:t>Mit </a:t>
            </a:r>
            <a:r>
              <a:rPr lang="de-DE" sz="1600" dirty="0">
                <a:solidFill>
                  <a:srgbClr val="244894"/>
                </a:solidFill>
              </a:rPr>
              <a:t>dem </a:t>
            </a:r>
            <a:r>
              <a:rPr lang="de-DE" sz="1600" b="1" dirty="0">
                <a:solidFill>
                  <a:srgbClr val="244894"/>
                </a:solidFill>
              </a:rPr>
              <a:t>Masterplan Kultur </a:t>
            </a:r>
            <a:r>
              <a:rPr lang="de-DE" sz="1600" dirty="0">
                <a:solidFill>
                  <a:srgbClr val="244894"/>
                </a:solidFill>
              </a:rPr>
              <a:t>wollen wir die wesentlichen Leitplanken für die Kulturpolitik des Landes in den nächsten zehn Jahren setzen. Das tun wir in einem Dialog mit den Kultureinrichtungen, -Akteuren und -Initiativen. Im Doppelhaushalt für die Jahre 2023 und 2024 stehen insgesamt mehr als 5 Mio. Euro zusätzlich bereit. </a:t>
            </a:r>
          </a:p>
        </p:txBody>
      </p:sp>
    </p:spTree>
    <p:extLst>
      <p:ext uri="{BB962C8B-B14F-4D97-AF65-F5344CB8AC3E}">
        <p14:creationId xmlns:p14="http://schemas.microsoft.com/office/powerpoint/2010/main" val="40326843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7107237" cy="476250"/>
          </a:xfrm>
        </p:spPr>
        <p:txBody>
          <a:bodyPr/>
          <a:lstStyle/>
          <a:p>
            <a:r>
              <a:rPr lang="de-DE" altLang="de-DE" dirty="0" smtClean="0"/>
              <a:t>Haushaltsentwurf 2023/2024</a:t>
            </a:r>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22</a:t>
            </a:fld>
            <a:endParaRPr lang="it-IT" dirty="0"/>
          </a:p>
        </p:txBody>
      </p:sp>
      <p:sp>
        <p:nvSpPr>
          <p:cNvPr id="9" name="Titel 1"/>
          <p:cNvSpPr txBox="1">
            <a:spLocks/>
          </p:cNvSpPr>
          <p:nvPr/>
        </p:nvSpPr>
        <p:spPr bwMode="auto">
          <a:xfrm>
            <a:off x="814388" y="1048863"/>
            <a:ext cx="8034396"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Weiterer Zeitplan  </a:t>
            </a:r>
            <a:endParaRPr lang="de-DE" altLang="de-DE" b="1" dirty="0">
              <a:solidFill>
                <a:srgbClr val="C00000"/>
              </a:solidFill>
            </a:endParaRPr>
          </a:p>
        </p:txBody>
      </p:sp>
      <p:graphicFrame>
        <p:nvGraphicFramePr>
          <p:cNvPr id="2" name="Tabelle 1"/>
          <p:cNvGraphicFramePr>
            <a:graphicFrameLocks noGrp="1"/>
          </p:cNvGraphicFramePr>
          <p:nvPr>
            <p:extLst>
              <p:ext uri="{D42A27DB-BD31-4B8C-83A1-F6EECF244321}">
                <p14:modId xmlns:p14="http://schemas.microsoft.com/office/powerpoint/2010/main" val="166642445"/>
              </p:ext>
            </p:extLst>
          </p:nvPr>
        </p:nvGraphicFramePr>
        <p:xfrm>
          <a:off x="814388" y="1538288"/>
          <a:ext cx="9900000" cy="3960002"/>
        </p:xfrm>
        <a:graphic>
          <a:graphicData uri="http://schemas.openxmlformats.org/drawingml/2006/table">
            <a:tbl>
              <a:tblPr firstRow="1" firstCol="1" bandRow="1"/>
              <a:tblGrid>
                <a:gridCol w="7425000">
                  <a:extLst>
                    <a:ext uri="{9D8B030D-6E8A-4147-A177-3AD203B41FA5}">
                      <a16:colId xmlns:a16="http://schemas.microsoft.com/office/drawing/2014/main" val="426637074"/>
                    </a:ext>
                  </a:extLst>
                </a:gridCol>
                <a:gridCol w="2475000">
                  <a:extLst>
                    <a:ext uri="{9D8B030D-6E8A-4147-A177-3AD203B41FA5}">
                      <a16:colId xmlns:a16="http://schemas.microsoft.com/office/drawing/2014/main" val="1235974788"/>
                    </a:ext>
                  </a:extLst>
                </a:gridCol>
              </a:tblGrid>
              <a:tr h="487729">
                <a:tc>
                  <a:txBody>
                    <a:bodyPr/>
                    <a:lstStyle/>
                    <a:p>
                      <a:pPr algn="ctr">
                        <a:lnSpc>
                          <a:spcPct val="105000"/>
                        </a:lnSpc>
                        <a:spcAft>
                          <a:spcPts val="0"/>
                        </a:spcAft>
                      </a:pPr>
                      <a:endParaRPr lang="de-DE" sz="1100" dirty="0">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44894"/>
                    </a:solidFill>
                  </a:tcPr>
                </a:tc>
                <a:tc>
                  <a:txBody>
                    <a:bodyPr/>
                    <a:lstStyle/>
                    <a:p>
                      <a:pPr algn="ctr">
                        <a:lnSpc>
                          <a:spcPct val="105000"/>
                        </a:lnSpc>
                        <a:spcAft>
                          <a:spcPts val="0"/>
                        </a:spcAft>
                      </a:pPr>
                      <a:r>
                        <a:rPr lang="de-DE" sz="1400" b="1" dirty="0" smtClean="0">
                          <a:solidFill>
                            <a:srgbClr val="FFFFFF"/>
                          </a:solidFill>
                          <a:effectLst/>
                          <a:latin typeface="Arial" panose="020B0604020202020204" pitchFamily="34" charset="0"/>
                          <a:ea typeface="Calibri" panose="020F0502020204030204" pitchFamily="34" charset="0"/>
                        </a:rPr>
                        <a:t>Datum </a:t>
                      </a:r>
                      <a:endParaRPr lang="de-DE" sz="1400" dirty="0">
                        <a:effectLst/>
                        <a:latin typeface="Calibri" panose="020F0502020204030204" pitchFamily="34" charset="0"/>
                        <a:ea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44894"/>
                    </a:solidFill>
                  </a:tcPr>
                </a:tc>
                <a:extLst>
                  <a:ext uri="{0D108BD9-81ED-4DB2-BD59-A6C34878D82A}">
                    <a16:rowId xmlns:a16="http://schemas.microsoft.com/office/drawing/2014/main" val="1087764089"/>
                  </a:ext>
                </a:extLst>
              </a:tr>
              <a:tr h="496039">
                <a:tc>
                  <a:txBody>
                    <a:bodyPr/>
                    <a:lstStyle/>
                    <a:p>
                      <a:pPr algn="l">
                        <a:lnSpc>
                          <a:spcPct val="105000"/>
                        </a:lnSpc>
                        <a:spcAft>
                          <a:spcPts val="0"/>
                        </a:spcAft>
                      </a:pPr>
                      <a:r>
                        <a:rPr lang="de-DE" sz="1600" kern="1200" dirty="0" smtClean="0">
                          <a:solidFill>
                            <a:srgbClr val="244894"/>
                          </a:solidFill>
                          <a:latin typeface="Arial" charset="0"/>
                          <a:ea typeface="+mn-ea"/>
                          <a:cs typeface="Arial" charset="0"/>
                        </a:rPr>
                        <a:t>Haushaltspressekonferenz</a:t>
                      </a:r>
                      <a:endParaRPr lang="de-DE" sz="1600" kern="1200" dirty="0">
                        <a:solidFill>
                          <a:srgbClr val="244894"/>
                        </a:solidFill>
                        <a:latin typeface="Arial" charset="0"/>
                        <a:ea typeface="+mn-ea"/>
                        <a:cs typeface="Arial"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5000"/>
                        </a:lnSpc>
                        <a:spcAft>
                          <a:spcPts val="0"/>
                        </a:spcAft>
                      </a:pPr>
                      <a:r>
                        <a:rPr lang="de-DE" sz="1600" kern="1200" dirty="0" smtClean="0">
                          <a:solidFill>
                            <a:srgbClr val="244894"/>
                          </a:solidFill>
                          <a:latin typeface="Arial" charset="0"/>
                          <a:ea typeface="+mn-ea"/>
                          <a:cs typeface="Arial" charset="0"/>
                        </a:rPr>
                        <a:t>23.09.2022</a:t>
                      </a:r>
                      <a:endParaRPr lang="de-DE" sz="1600" kern="1200" dirty="0">
                        <a:solidFill>
                          <a:srgbClr val="244894"/>
                        </a:solidFill>
                        <a:latin typeface="Arial" charset="0"/>
                        <a:ea typeface="+mn-ea"/>
                        <a:cs typeface="Arial"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122288248"/>
                  </a:ext>
                </a:extLst>
              </a:tr>
              <a:tr h="496039">
                <a:tc>
                  <a:txBody>
                    <a:bodyPr/>
                    <a:lstStyle/>
                    <a:p>
                      <a:pPr algn="l">
                        <a:lnSpc>
                          <a:spcPct val="105000"/>
                        </a:lnSpc>
                        <a:spcAft>
                          <a:spcPts val="0"/>
                        </a:spcAft>
                      </a:pPr>
                      <a:r>
                        <a:rPr lang="de-DE" sz="1600" kern="1200" dirty="0" smtClean="0">
                          <a:solidFill>
                            <a:srgbClr val="244894"/>
                          </a:solidFill>
                          <a:latin typeface="Arial" charset="0"/>
                          <a:ea typeface="+mn-ea"/>
                          <a:cs typeface="Arial" charset="0"/>
                        </a:rPr>
                        <a:t>Zuleitung</a:t>
                      </a:r>
                      <a:r>
                        <a:rPr lang="de-DE" sz="1600" kern="1200" baseline="0" dirty="0" smtClean="0">
                          <a:solidFill>
                            <a:srgbClr val="244894"/>
                          </a:solidFill>
                          <a:latin typeface="Arial" charset="0"/>
                          <a:ea typeface="+mn-ea"/>
                          <a:cs typeface="Arial" charset="0"/>
                        </a:rPr>
                        <a:t> Haushalt an Landtag </a:t>
                      </a:r>
                      <a:endParaRPr lang="de-DE" sz="1600" kern="1200" dirty="0">
                        <a:solidFill>
                          <a:srgbClr val="244894"/>
                        </a:solidFill>
                        <a:latin typeface="Arial" charset="0"/>
                        <a:ea typeface="+mn-ea"/>
                        <a:cs typeface="Arial"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5000"/>
                        </a:lnSpc>
                        <a:spcAft>
                          <a:spcPts val="0"/>
                        </a:spcAft>
                      </a:pPr>
                      <a:r>
                        <a:rPr lang="de-DE" sz="1600" kern="1200" dirty="0" smtClean="0">
                          <a:solidFill>
                            <a:srgbClr val="244894"/>
                          </a:solidFill>
                          <a:latin typeface="Arial" charset="0"/>
                          <a:ea typeface="+mn-ea"/>
                          <a:cs typeface="Arial" charset="0"/>
                        </a:rPr>
                        <a:t>30.09.2022</a:t>
                      </a:r>
                      <a:endParaRPr lang="de-DE" sz="1600" kern="1200" dirty="0">
                        <a:solidFill>
                          <a:srgbClr val="244894"/>
                        </a:solidFill>
                        <a:latin typeface="Arial" charset="0"/>
                        <a:ea typeface="+mn-ea"/>
                        <a:cs typeface="Arial"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32980660"/>
                  </a:ext>
                </a:extLst>
              </a:tr>
              <a:tr h="496039">
                <a:tc>
                  <a:txBody>
                    <a:bodyPr/>
                    <a:lstStyle/>
                    <a:p>
                      <a:pPr algn="l">
                        <a:lnSpc>
                          <a:spcPct val="105000"/>
                        </a:lnSpc>
                        <a:spcAft>
                          <a:spcPts val="0"/>
                        </a:spcAft>
                      </a:pPr>
                      <a:r>
                        <a:rPr lang="de-DE" sz="1600" kern="1200" dirty="0" smtClean="0">
                          <a:solidFill>
                            <a:srgbClr val="244894"/>
                          </a:solidFill>
                          <a:latin typeface="Arial" charset="0"/>
                          <a:ea typeface="+mn-ea"/>
                          <a:cs typeface="Arial" charset="0"/>
                        </a:rPr>
                        <a:t>Einbringung</a:t>
                      </a:r>
                      <a:r>
                        <a:rPr lang="de-DE" sz="1600" kern="1200" baseline="0" dirty="0" smtClean="0">
                          <a:solidFill>
                            <a:srgbClr val="244894"/>
                          </a:solidFill>
                          <a:latin typeface="Arial" charset="0"/>
                          <a:ea typeface="+mn-ea"/>
                          <a:cs typeface="Arial" charset="0"/>
                        </a:rPr>
                        <a:t> in den Hessischen Landtag</a:t>
                      </a:r>
                      <a:endParaRPr lang="de-DE" sz="1600" kern="1200" dirty="0">
                        <a:solidFill>
                          <a:srgbClr val="244894"/>
                        </a:solidFill>
                        <a:latin typeface="Arial" charset="0"/>
                        <a:ea typeface="+mn-ea"/>
                        <a:cs typeface="Arial"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5000"/>
                        </a:lnSpc>
                        <a:spcAft>
                          <a:spcPts val="0"/>
                        </a:spcAft>
                      </a:pPr>
                      <a:r>
                        <a:rPr lang="de-DE" sz="1600" kern="1200" dirty="0" smtClean="0">
                          <a:solidFill>
                            <a:srgbClr val="244894"/>
                          </a:solidFill>
                          <a:latin typeface="Arial" charset="0"/>
                          <a:ea typeface="+mn-ea"/>
                          <a:cs typeface="Arial" charset="0"/>
                        </a:rPr>
                        <a:t>12.10.2022</a:t>
                      </a:r>
                      <a:endParaRPr lang="de-DE" sz="1600" kern="1200" dirty="0">
                        <a:solidFill>
                          <a:srgbClr val="244894"/>
                        </a:solidFill>
                        <a:latin typeface="Arial" charset="0"/>
                        <a:ea typeface="+mn-ea"/>
                        <a:cs typeface="Arial"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201995978"/>
                  </a:ext>
                </a:extLst>
              </a:tr>
              <a:tr h="496039">
                <a:tc>
                  <a:txBody>
                    <a:bodyPr/>
                    <a:lstStyle/>
                    <a:p>
                      <a:pPr algn="l">
                        <a:lnSpc>
                          <a:spcPct val="105000"/>
                        </a:lnSpc>
                        <a:spcAft>
                          <a:spcPts val="0"/>
                        </a:spcAft>
                      </a:pPr>
                      <a:r>
                        <a:rPr lang="de-DE" sz="1600" kern="1200" dirty="0" smtClean="0">
                          <a:solidFill>
                            <a:srgbClr val="244894"/>
                          </a:solidFill>
                          <a:latin typeface="Arial" charset="0"/>
                          <a:ea typeface="+mn-ea"/>
                          <a:cs typeface="Arial" charset="0"/>
                        </a:rPr>
                        <a:t>Arbeitskreis „Steuerschätzungen“ </a:t>
                      </a:r>
                      <a:endParaRPr lang="de-DE" sz="1600" kern="1200" dirty="0">
                        <a:solidFill>
                          <a:srgbClr val="244894"/>
                        </a:solidFill>
                        <a:latin typeface="Arial" charset="0"/>
                        <a:ea typeface="+mn-ea"/>
                        <a:cs typeface="Arial"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5000"/>
                        </a:lnSpc>
                        <a:spcAft>
                          <a:spcPts val="0"/>
                        </a:spcAft>
                      </a:pPr>
                      <a:r>
                        <a:rPr lang="de-DE" sz="1600" kern="1200" dirty="0" smtClean="0">
                          <a:solidFill>
                            <a:srgbClr val="244894"/>
                          </a:solidFill>
                          <a:latin typeface="Arial" charset="0"/>
                          <a:ea typeface="+mn-ea"/>
                          <a:cs typeface="Arial" charset="0"/>
                        </a:rPr>
                        <a:t>25.-27.10.2022</a:t>
                      </a:r>
                      <a:endParaRPr lang="de-DE" sz="1600" kern="1200" dirty="0">
                        <a:solidFill>
                          <a:srgbClr val="244894"/>
                        </a:solidFill>
                        <a:latin typeface="Arial" charset="0"/>
                        <a:ea typeface="+mn-ea"/>
                        <a:cs typeface="Arial"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60420600"/>
                  </a:ext>
                </a:extLst>
              </a:tr>
              <a:tr h="496039">
                <a:tc>
                  <a:txBody>
                    <a:bodyPr/>
                    <a:lstStyle/>
                    <a:p>
                      <a:pPr algn="l">
                        <a:lnSpc>
                          <a:spcPct val="105000"/>
                        </a:lnSpc>
                        <a:spcAft>
                          <a:spcPts val="0"/>
                        </a:spcAft>
                      </a:pPr>
                      <a:r>
                        <a:rPr lang="de-DE" sz="1600" kern="1200" dirty="0" smtClean="0">
                          <a:solidFill>
                            <a:srgbClr val="244894"/>
                          </a:solidFill>
                          <a:latin typeface="Arial" charset="0"/>
                          <a:ea typeface="+mn-ea"/>
                          <a:cs typeface="Arial" charset="0"/>
                        </a:rPr>
                        <a:t>Kursorische</a:t>
                      </a:r>
                      <a:r>
                        <a:rPr lang="de-DE" sz="1600" kern="1200" baseline="0" dirty="0" smtClean="0">
                          <a:solidFill>
                            <a:srgbClr val="244894"/>
                          </a:solidFill>
                          <a:latin typeface="Arial" charset="0"/>
                          <a:ea typeface="+mn-ea"/>
                          <a:cs typeface="Arial" charset="0"/>
                        </a:rPr>
                        <a:t> Lesungen </a:t>
                      </a:r>
                      <a:endParaRPr lang="de-DE" sz="1600" kern="1200" dirty="0">
                        <a:solidFill>
                          <a:srgbClr val="244894"/>
                        </a:solidFill>
                        <a:latin typeface="Arial" charset="0"/>
                        <a:ea typeface="+mn-ea"/>
                        <a:cs typeface="Arial"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5000"/>
                        </a:lnSpc>
                        <a:spcAft>
                          <a:spcPts val="0"/>
                        </a:spcAft>
                      </a:pPr>
                      <a:r>
                        <a:rPr lang="de-DE" sz="1600" kern="1200" dirty="0" smtClean="0">
                          <a:solidFill>
                            <a:srgbClr val="244894"/>
                          </a:solidFill>
                          <a:latin typeface="Arial" charset="0"/>
                          <a:ea typeface="+mn-ea"/>
                          <a:cs typeface="Arial" charset="0"/>
                        </a:rPr>
                        <a:t>ab 31.10.2022 </a:t>
                      </a:r>
                      <a:endParaRPr lang="de-DE" sz="1600" kern="1200" dirty="0">
                        <a:solidFill>
                          <a:srgbClr val="244894"/>
                        </a:solidFill>
                        <a:latin typeface="Arial" charset="0"/>
                        <a:ea typeface="+mn-ea"/>
                        <a:cs typeface="Arial"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191630627"/>
                  </a:ext>
                </a:extLst>
              </a:tr>
              <a:tr h="496039">
                <a:tc>
                  <a:txBody>
                    <a:bodyPr/>
                    <a:lstStyle/>
                    <a:p>
                      <a:pPr algn="l">
                        <a:lnSpc>
                          <a:spcPct val="105000"/>
                        </a:lnSpc>
                        <a:spcAft>
                          <a:spcPts val="0"/>
                        </a:spcAft>
                      </a:pPr>
                      <a:r>
                        <a:rPr lang="de-DE" sz="1600" kern="1200" dirty="0" smtClean="0">
                          <a:solidFill>
                            <a:srgbClr val="244894"/>
                          </a:solidFill>
                          <a:latin typeface="Arial" charset="0"/>
                          <a:ea typeface="+mn-ea"/>
                          <a:cs typeface="Arial" charset="0"/>
                        </a:rPr>
                        <a:t>2. Lesung </a:t>
                      </a:r>
                      <a:endParaRPr lang="de-DE" sz="1600" kern="1200" dirty="0">
                        <a:solidFill>
                          <a:srgbClr val="244894"/>
                        </a:solidFill>
                        <a:latin typeface="Arial" charset="0"/>
                        <a:ea typeface="+mn-ea"/>
                        <a:cs typeface="Arial"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05000"/>
                        </a:lnSpc>
                        <a:spcAft>
                          <a:spcPts val="0"/>
                        </a:spcAft>
                      </a:pPr>
                      <a:r>
                        <a:rPr lang="de-DE" sz="1600" kern="1200" smtClean="0">
                          <a:solidFill>
                            <a:srgbClr val="244894"/>
                          </a:solidFill>
                          <a:latin typeface="Arial" charset="0"/>
                          <a:ea typeface="+mn-ea"/>
                          <a:cs typeface="Arial" charset="0"/>
                        </a:rPr>
                        <a:t>07.12.2022</a:t>
                      </a:r>
                      <a:endParaRPr lang="de-DE" sz="1600" kern="1200" dirty="0">
                        <a:solidFill>
                          <a:srgbClr val="244894"/>
                        </a:solidFill>
                        <a:latin typeface="Arial" charset="0"/>
                        <a:ea typeface="+mn-ea"/>
                        <a:cs typeface="Arial"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50987157"/>
                  </a:ext>
                </a:extLst>
              </a:tr>
              <a:tr h="496039">
                <a:tc>
                  <a:txBody>
                    <a:bodyPr/>
                    <a:lstStyle/>
                    <a:p>
                      <a:pPr algn="l">
                        <a:lnSpc>
                          <a:spcPct val="105000"/>
                        </a:lnSpc>
                        <a:spcAft>
                          <a:spcPts val="0"/>
                        </a:spcAft>
                      </a:pPr>
                      <a:r>
                        <a:rPr lang="de-DE" sz="1600" kern="1200" dirty="0" smtClean="0">
                          <a:solidFill>
                            <a:srgbClr val="244894"/>
                          </a:solidFill>
                          <a:latin typeface="Arial" charset="0"/>
                          <a:ea typeface="+mn-ea"/>
                          <a:cs typeface="Arial" charset="0"/>
                        </a:rPr>
                        <a:t>Verabschiedung</a:t>
                      </a:r>
                      <a:r>
                        <a:rPr lang="de-DE" sz="1600" kern="1200" baseline="0" dirty="0" smtClean="0">
                          <a:solidFill>
                            <a:srgbClr val="244894"/>
                          </a:solidFill>
                          <a:latin typeface="Arial" charset="0"/>
                          <a:ea typeface="+mn-ea"/>
                          <a:cs typeface="Arial" charset="0"/>
                        </a:rPr>
                        <a:t> </a:t>
                      </a:r>
                      <a:endParaRPr lang="de-DE" sz="1600" kern="1200" dirty="0">
                        <a:solidFill>
                          <a:srgbClr val="244894"/>
                        </a:solidFill>
                        <a:latin typeface="Arial" charset="0"/>
                        <a:ea typeface="+mn-ea"/>
                        <a:cs typeface="Arial"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5000"/>
                        </a:lnSpc>
                        <a:spcAft>
                          <a:spcPts val="0"/>
                        </a:spcAft>
                      </a:pPr>
                      <a:r>
                        <a:rPr lang="de-DE" sz="1600" kern="1200" dirty="0" smtClean="0">
                          <a:solidFill>
                            <a:srgbClr val="244894"/>
                          </a:solidFill>
                          <a:latin typeface="Arial" charset="0"/>
                          <a:ea typeface="+mn-ea"/>
                          <a:cs typeface="Arial" charset="0"/>
                        </a:rPr>
                        <a:t>24.-26.01.2023</a:t>
                      </a:r>
                      <a:endParaRPr lang="de-DE" sz="1600" kern="1200" dirty="0">
                        <a:solidFill>
                          <a:srgbClr val="244894"/>
                        </a:solidFill>
                        <a:latin typeface="Arial" charset="0"/>
                        <a:ea typeface="+mn-ea"/>
                        <a:cs typeface="Arial"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33055567"/>
                  </a:ext>
                </a:extLst>
              </a:tr>
            </a:tbl>
          </a:graphicData>
        </a:graphic>
      </p:graphicFrame>
    </p:spTree>
    <p:extLst>
      <p:ext uri="{BB962C8B-B14F-4D97-AF65-F5344CB8AC3E}">
        <p14:creationId xmlns:p14="http://schemas.microsoft.com/office/powerpoint/2010/main" val="11486498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64"/>
          <p:cNvSpPr>
            <a:spLocks noGrp="1" noChangeArrowheads="1"/>
          </p:cNvSpPr>
          <p:nvPr>
            <p:ph type="ctrTitle"/>
          </p:nvPr>
        </p:nvSpPr>
        <p:spPr>
          <a:xfrm>
            <a:off x="2159116" y="1547791"/>
            <a:ext cx="8281987" cy="936104"/>
          </a:xfrm>
        </p:spPr>
        <p:txBody>
          <a:bodyPr/>
          <a:lstStyle/>
          <a:p>
            <a:pPr eaLnBrk="1" hangingPunct="1"/>
            <a:r>
              <a:rPr lang="de-DE" altLang="de-DE" dirty="0" smtClean="0"/>
              <a:t/>
            </a:r>
            <a:br>
              <a:rPr lang="de-DE" altLang="de-DE" dirty="0" smtClean="0"/>
            </a:br>
            <a:r>
              <a:rPr lang="de-DE" altLang="de-DE" dirty="0" smtClean="0"/>
              <a:t> </a:t>
            </a:r>
            <a:br>
              <a:rPr lang="de-DE" altLang="de-DE" dirty="0" smtClean="0"/>
            </a:br>
            <a:endParaRPr lang="de-DE" altLang="de-DE" sz="2000" dirty="0"/>
          </a:p>
        </p:txBody>
      </p:sp>
      <p:sp>
        <p:nvSpPr>
          <p:cNvPr id="5" name="Rectangle 164"/>
          <p:cNvSpPr txBox="1">
            <a:spLocks noChangeArrowheads="1"/>
          </p:cNvSpPr>
          <p:nvPr/>
        </p:nvSpPr>
        <p:spPr bwMode="auto">
          <a:xfrm>
            <a:off x="2141137" y="3023955"/>
            <a:ext cx="8281987" cy="855095"/>
          </a:xfrm>
          <a:prstGeom prst="rect">
            <a:avLst/>
          </a:prstGeom>
          <a:noFill/>
          <a:ln>
            <a:noFill/>
          </a:ln>
          <a:extLst/>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400" b="1">
                <a:solidFill>
                  <a:srgbClr val="244894"/>
                </a:solidFill>
                <a:latin typeface="+mj-lt"/>
                <a:ea typeface="+mj-ea"/>
                <a:cs typeface="+mj-cs"/>
              </a:defRPr>
            </a:lvl1pPr>
            <a:lvl2pPr algn="l" rtl="0" eaLnBrk="0" fontAlgn="base" hangingPunct="0">
              <a:spcBef>
                <a:spcPct val="0"/>
              </a:spcBef>
              <a:spcAft>
                <a:spcPct val="0"/>
              </a:spcAft>
              <a:defRPr sz="2400" b="1">
                <a:solidFill>
                  <a:srgbClr val="244894"/>
                </a:solidFill>
                <a:latin typeface="Arial" charset="0"/>
              </a:defRPr>
            </a:lvl2pPr>
            <a:lvl3pPr algn="l" rtl="0" eaLnBrk="0" fontAlgn="base" hangingPunct="0">
              <a:spcBef>
                <a:spcPct val="0"/>
              </a:spcBef>
              <a:spcAft>
                <a:spcPct val="0"/>
              </a:spcAft>
              <a:defRPr sz="2400" b="1">
                <a:solidFill>
                  <a:srgbClr val="244894"/>
                </a:solidFill>
                <a:latin typeface="Arial" charset="0"/>
              </a:defRPr>
            </a:lvl3pPr>
            <a:lvl4pPr algn="l" rtl="0" eaLnBrk="0" fontAlgn="base" hangingPunct="0">
              <a:spcBef>
                <a:spcPct val="0"/>
              </a:spcBef>
              <a:spcAft>
                <a:spcPct val="0"/>
              </a:spcAft>
              <a:defRPr sz="2400" b="1">
                <a:solidFill>
                  <a:srgbClr val="244894"/>
                </a:solidFill>
                <a:latin typeface="Arial" charset="0"/>
              </a:defRPr>
            </a:lvl4pPr>
            <a:lvl5pPr algn="l" rtl="0" eaLnBrk="0" fontAlgn="base" hangingPunct="0">
              <a:spcBef>
                <a:spcPct val="0"/>
              </a:spcBef>
              <a:spcAft>
                <a:spcPct val="0"/>
              </a:spcAft>
              <a:defRPr sz="2400" b="1">
                <a:solidFill>
                  <a:srgbClr val="244894"/>
                </a:solidFill>
                <a:latin typeface="Arial" charset="0"/>
              </a:defRPr>
            </a:lvl5pPr>
            <a:lvl6pPr marL="457200" algn="l" rtl="0" eaLnBrk="1" fontAlgn="base" hangingPunct="1">
              <a:spcBef>
                <a:spcPct val="0"/>
              </a:spcBef>
              <a:spcAft>
                <a:spcPct val="0"/>
              </a:spcAft>
              <a:defRPr sz="2400" b="1">
                <a:solidFill>
                  <a:srgbClr val="244894"/>
                </a:solidFill>
                <a:latin typeface="Arial" charset="0"/>
              </a:defRPr>
            </a:lvl6pPr>
            <a:lvl7pPr marL="914400" algn="l" rtl="0" eaLnBrk="1" fontAlgn="base" hangingPunct="1">
              <a:spcBef>
                <a:spcPct val="0"/>
              </a:spcBef>
              <a:spcAft>
                <a:spcPct val="0"/>
              </a:spcAft>
              <a:defRPr sz="2400" b="1">
                <a:solidFill>
                  <a:srgbClr val="244894"/>
                </a:solidFill>
                <a:latin typeface="Arial" charset="0"/>
              </a:defRPr>
            </a:lvl7pPr>
            <a:lvl8pPr marL="1371600" algn="l" rtl="0" eaLnBrk="1" fontAlgn="base" hangingPunct="1">
              <a:spcBef>
                <a:spcPct val="0"/>
              </a:spcBef>
              <a:spcAft>
                <a:spcPct val="0"/>
              </a:spcAft>
              <a:defRPr sz="2400" b="1">
                <a:solidFill>
                  <a:srgbClr val="244894"/>
                </a:solidFill>
                <a:latin typeface="Arial" charset="0"/>
              </a:defRPr>
            </a:lvl8pPr>
            <a:lvl9pPr marL="1828800" algn="l" rtl="0" eaLnBrk="1" fontAlgn="base" hangingPunct="1">
              <a:spcBef>
                <a:spcPct val="0"/>
              </a:spcBef>
              <a:spcAft>
                <a:spcPct val="0"/>
              </a:spcAft>
              <a:defRPr sz="2400" b="1">
                <a:solidFill>
                  <a:srgbClr val="244894"/>
                </a:solidFill>
                <a:latin typeface="Arial" charset="0"/>
              </a:defRPr>
            </a:lvl9pPr>
          </a:lstStyle>
          <a:p>
            <a:pPr eaLnBrk="1" hangingPunct="1">
              <a:spcBef>
                <a:spcPts val="1200"/>
              </a:spcBef>
            </a:pPr>
            <a:endParaRPr lang="de-DE" altLang="de-DE" sz="1600" kern="0" dirty="0">
              <a:solidFill>
                <a:schemeClr val="bg1"/>
              </a:solidFill>
            </a:endParaRPr>
          </a:p>
        </p:txBody>
      </p:sp>
      <p:sp>
        <p:nvSpPr>
          <p:cNvPr id="2" name="Rechteck 1"/>
          <p:cNvSpPr/>
          <p:nvPr/>
        </p:nvSpPr>
        <p:spPr>
          <a:xfrm>
            <a:off x="2135188" y="1431444"/>
            <a:ext cx="8190250" cy="523220"/>
          </a:xfrm>
          <a:prstGeom prst="rect">
            <a:avLst/>
          </a:prstGeom>
        </p:spPr>
        <p:txBody>
          <a:bodyPr wrap="square">
            <a:spAutoFit/>
          </a:bodyPr>
          <a:lstStyle/>
          <a:p>
            <a:pPr>
              <a:spcBef>
                <a:spcPts val="1200"/>
              </a:spcBef>
            </a:pPr>
            <a:r>
              <a:rPr lang="de-DE" altLang="de-DE" sz="2800" b="1" kern="0" dirty="0">
                <a:solidFill>
                  <a:srgbClr val="244894"/>
                </a:solidFill>
              </a:rPr>
              <a:t>Vielen Dank für Ihre Aufmerksamkeit </a:t>
            </a:r>
          </a:p>
        </p:txBody>
      </p:sp>
    </p:spTree>
    <p:extLst>
      <p:ext uri="{BB962C8B-B14F-4D97-AF65-F5344CB8AC3E}">
        <p14:creationId xmlns:p14="http://schemas.microsoft.com/office/powerpoint/2010/main" val="17532311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7107237" cy="476250"/>
          </a:xfrm>
        </p:spPr>
        <p:txBody>
          <a:bodyPr/>
          <a:lstStyle/>
          <a:p>
            <a:r>
              <a:rPr lang="de-DE" altLang="de-DE" dirty="0" smtClean="0"/>
              <a:t>Haushaltsentwurf 2023/2024</a:t>
            </a:r>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3</a:t>
            </a:fld>
            <a:endParaRPr lang="it-IT" dirty="0"/>
          </a:p>
        </p:txBody>
      </p:sp>
      <p:sp>
        <p:nvSpPr>
          <p:cNvPr id="9" name="Titel 1"/>
          <p:cNvSpPr txBox="1">
            <a:spLocks/>
          </p:cNvSpPr>
          <p:nvPr/>
        </p:nvSpPr>
        <p:spPr bwMode="auto">
          <a:xfrm>
            <a:off x="814388" y="1048863"/>
            <a:ext cx="8034396"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3. Entlastungspaket des Bundes </a:t>
            </a:r>
            <a:endParaRPr lang="de-DE" altLang="de-DE" b="1" dirty="0">
              <a:solidFill>
                <a:srgbClr val="C00000"/>
              </a:solidFill>
            </a:endParaRPr>
          </a:p>
        </p:txBody>
      </p:sp>
      <p:sp>
        <p:nvSpPr>
          <p:cNvPr id="8" name="Rechteck 7"/>
          <p:cNvSpPr/>
          <p:nvPr/>
        </p:nvSpPr>
        <p:spPr>
          <a:xfrm>
            <a:off x="814388" y="1538288"/>
            <a:ext cx="10187161" cy="369332"/>
          </a:xfrm>
          <a:prstGeom prst="rect">
            <a:avLst/>
          </a:prstGeom>
        </p:spPr>
        <p:txBody>
          <a:bodyPr wrap="square">
            <a:spAutoFit/>
          </a:bodyPr>
          <a:lstStyle/>
          <a:p>
            <a:pPr marL="358775" indent="-358775">
              <a:spcBef>
                <a:spcPts val="600"/>
              </a:spcBef>
              <a:spcAft>
                <a:spcPts val="1200"/>
              </a:spcAft>
              <a:buFontTx/>
              <a:buChar char="-"/>
            </a:pPr>
            <a:endParaRPr lang="de-DE" dirty="0">
              <a:solidFill>
                <a:srgbClr val="244894"/>
              </a:solidFill>
            </a:endParaRPr>
          </a:p>
        </p:txBody>
      </p:sp>
      <p:sp>
        <p:nvSpPr>
          <p:cNvPr id="6" name="Rechteck 5"/>
          <p:cNvSpPr/>
          <p:nvPr/>
        </p:nvSpPr>
        <p:spPr>
          <a:xfrm>
            <a:off x="819808" y="1563172"/>
            <a:ext cx="5686901" cy="4216539"/>
          </a:xfrm>
          <a:prstGeom prst="rect">
            <a:avLst/>
          </a:prstGeom>
        </p:spPr>
        <p:txBody>
          <a:bodyPr wrap="square">
            <a:spAutoFit/>
          </a:bodyPr>
          <a:lstStyle/>
          <a:p>
            <a:pPr marL="285750" indent="-285750" algn="just">
              <a:spcBef>
                <a:spcPts val="1200"/>
              </a:spcBef>
              <a:spcAft>
                <a:spcPts val="1200"/>
              </a:spcAft>
              <a:buFontTx/>
              <a:buChar char="-"/>
            </a:pPr>
            <a:r>
              <a:rPr lang="de-DE" sz="1600" dirty="0" smtClean="0">
                <a:solidFill>
                  <a:srgbClr val="244894"/>
                </a:solidFill>
              </a:rPr>
              <a:t>Die Bundesregierung hat Anfang September die Eckpunkte für ein drittes Energiekostenentlastungspaket vorgelegt.</a:t>
            </a:r>
          </a:p>
          <a:p>
            <a:pPr marL="285750" indent="-285750" algn="just">
              <a:spcBef>
                <a:spcPts val="1200"/>
              </a:spcBef>
              <a:spcAft>
                <a:spcPts val="1200"/>
              </a:spcAft>
              <a:buFontTx/>
              <a:buChar char="-"/>
            </a:pPr>
            <a:r>
              <a:rPr lang="de-DE" sz="1600" dirty="0" smtClean="0">
                <a:solidFill>
                  <a:srgbClr val="244894"/>
                </a:solidFill>
              </a:rPr>
              <a:t>Das Paket sieht u.a. Steuerentlastungen (z.B. Abbau der kalten Progression), eine Reform des Wohngelds sowie eine Anschlussregelung im ÖPNV für das 9-Euro-Ticket vor. </a:t>
            </a:r>
          </a:p>
          <a:p>
            <a:pPr marL="285750" indent="-285750" algn="just">
              <a:spcBef>
                <a:spcPts val="1200"/>
              </a:spcBef>
              <a:spcAft>
                <a:spcPts val="1200"/>
              </a:spcAft>
              <a:buFontTx/>
              <a:buChar char="-"/>
            </a:pPr>
            <a:r>
              <a:rPr lang="de-DE" sz="1600" dirty="0" smtClean="0">
                <a:solidFill>
                  <a:srgbClr val="244894"/>
                </a:solidFill>
              </a:rPr>
              <a:t>Die damit verbundenen Kosten für den Landeshaushalt sind hoch: Erste Schätzungen gehen von einem Mehrbedarf von rund 2 Mrd. Euro für 2023 und 2024 aus. </a:t>
            </a:r>
          </a:p>
          <a:p>
            <a:pPr marL="285750" indent="-285750" algn="just">
              <a:spcBef>
                <a:spcPts val="1200"/>
              </a:spcBef>
              <a:spcAft>
                <a:spcPts val="1200"/>
              </a:spcAft>
              <a:buFontTx/>
              <a:buChar char="-"/>
            </a:pPr>
            <a:r>
              <a:rPr lang="de-DE" sz="1600" dirty="0" smtClean="0">
                <a:solidFill>
                  <a:srgbClr val="244894"/>
                </a:solidFill>
              </a:rPr>
              <a:t>Die Länderhaushalte </a:t>
            </a:r>
            <a:r>
              <a:rPr lang="de-DE" sz="1600" dirty="0">
                <a:solidFill>
                  <a:srgbClr val="244894"/>
                </a:solidFill>
              </a:rPr>
              <a:t>dürften </a:t>
            </a:r>
            <a:r>
              <a:rPr lang="de-DE" sz="1600" dirty="0" smtClean="0">
                <a:solidFill>
                  <a:srgbClr val="244894"/>
                </a:solidFill>
              </a:rPr>
              <a:t>mittelfristig von der Inflation auf Grund ihres hohen Personalkostenanteils besonders betroffen sein. </a:t>
            </a:r>
            <a:endParaRPr lang="de-DE" sz="1600" dirty="0">
              <a:solidFill>
                <a:srgbClr val="244894"/>
              </a:solidFill>
            </a:endParaRPr>
          </a:p>
        </p:txBody>
      </p:sp>
      <p:graphicFrame>
        <p:nvGraphicFramePr>
          <p:cNvPr id="7" name="Diagramm 6"/>
          <p:cNvGraphicFramePr>
            <a:graphicFrameLocks/>
          </p:cNvGraphicFramePr>
          <p:nvPr>
            <p:extLst>
              <p:ext uri="{D42A27DB-BD31-4B8C-83A1-F6EECF244321}">
                <p14:modId xmlns:p14="http://schemas.microsoft.com/office/powerpoint/2010/main" val="110423152"/>
              </p:ext>
            </p:extLst>
          </p:nvPr>
        </p:nvGraphicFramePr>
        <p:xfrm>
          <a:off x="6951095" y="1946750"/>
          <a:ext cx="4320000" cy="3731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feld 1"/>
          <p:cNvSpPr txBox="1"/>
          <p:nvPr/>
        </p:nvSpPr>
        <p:spPr>
          <a:xfrm>
            <a:off x="6770835" y="1531278"/>
            <a:ext cx="4680520" cy="369332"/>
          </a:xfrm>
          <a:prstGeom prst="rect">
            <a:avLst/>
          </a:prstGeom>
          <a:noFill/>
        </p:spPr>
        <p:txBody>
          <a:bodyPr wrap="square" rtlCol="0">
            <a:spAutoFit/>
          </a:bodyPr>
          <a:lstStyle/>
          <a:p>
            <a:pPr algn="ctr"/>
            <a:r>
              <a:rPr lang="de-DE" b="1" dirty="0" smtClean="0">
                <a:solidFill>
                  <a:srgbClr val="244894"/>
                </a:solidFill>
              </a:rPr>
              <a:t>Gesamtauswirkung 3. Entlastungspaket*</a:t>
            </a:r>
            <a:endParaRPr lang="de-DE" b="1" dirty="0">
              <a:solidFill>
                <a:srgbClr val="244894"/>
              </a:solidFill>
            </a:endParaRPr>
          </a:p>
        </p:txBody>
      </p:sp>
      <p:sp>
        <p:nvSpPr>
          <p:cNvPr id="10" name="Rechteck 9"/>
          <p:cNvSpPr/>
          <p:nvPr/>
        </p:nvSpPr>
        <p:spPr>
          <a:xfrm>
            <a:off x="6969854" y="5715461"/>
            <a:ext cx="4338473" cy="646331"/>
          </a:xfrm>
          <a:prstGeom prst="rect">
            <a:avLst/>
          </a:prstGeom>
        </p:spPr>
        <p:txBody>
          <a:bodyPr wrap="square">
            <a:spAutoFit/>
          </a:bodyPr>
          <a:lstStyle/>
          <a:p>
            <a:pPr algn="just">
              <a:spcBef>
                <a:spcPts val="1200"/>
              </a:spcBef>
              <a:spcAft>
                <a:spcPts val="1200"/>
              </a:spcAft>
            </a:pPr>
            <a:r>
              <a:rPr lang="de-DE" sz="900" dirty="0" smtClean="0">
                <a:solidFill>
                  <a:srgbClr val="244894"/>
                </a:solidFill>
              </a:rPr>
              <a:t>*ohne Auswirkung Verschiebung CO</a:t>
            </a:r>
            <a:r>
              <a:rPr lang="de-DE" sz="900" baseline="-25000" dirty="0" smtClean="0">
                <a:solidFill>
                  <a:srgbClr val="244894"/>
                </a:solidFill>
              </a:rPr>
              <a:t>2</a:t>
            </a:r>
            <a:r>
              <a:rPr lang="de-DE" sz="900" dirty="0" smtClean="0">
                <a:solidFill>
                  <a:srgbClr val="244894"/>
                </a:solidFill>
              </a:rPr>
              <a:t>-Preis-Erhöhung, Strompreis-bremse, Dämpfung Netzentgelte (Auswirkungen lt. BMF rund 10 Mrd. Euro für 2022 und 2023) und Gegenfinanzierung durch Einnahmen aus Abschöpfung Zufallsgewinne. Gesamtentlastung 2022 und 2023: 65 Mrd. Euro. </a:t>
            </a:r>
            <a:endParaRPr lang="de-DE" sz="900" dirty="0">
              <a:solidFill>
                <a:srgbClr val="244894"/>
              </a:solidFill>
            </a:endParaRPr>
          </a:p>
        </p:txBody>
      </p:sp>
    </p:spTree>
    <p:extLst>
      <p:ext uri="{BB962C8B-B14F-4D97-AF65-F5344CB8AC3E}">
        <p14:creationId xmlns:p14="http://schemas.microsoft.com/office/powerpoint/2010/main" val="25910324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7107237" cy="476250"/>
          </a:xfrm>
        </p:spPr>
        <p:txBody>
          <a:bodyPr/>
          <a:lstStyle/>
          <a:p>
            <a:r>
              <a:rPr lang="de-DE" altLang="de-DE" dirty="0" smtClean="0"/>
              <a:t>Haushaltsentwurf 2023/2024</a:t>
            </a:r>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4</a:t>
            </a:fld>
            <a:endParaRPr lang="it-IT" dirty="0"/>
          </a:p>
        </p:txBody>
      </p:sp>
      <p:sp>
        <p:nvSpPr>
          <p:cNvPr id="9" name="Titel 1"/>
          <p:cNvSpPr txBox="1">
            <a:spLocks/>
          </p:cNvSpPr>
          <p:nvPr/>
        </p:nvSpPr>
        <p:spPr bwMode="auto">
          <a:xfrm>
            <a:off x="814388" y="1048863"/>
            <a:ext cx="8034396"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Haltung der Landesregierung </a:t>
            </a:r>
            <a:endParaRPr lang="de-DE" altLang="de-DE" b="1" dirty="0">
              <a:solidFill>
                <a:srgbClr val="C00000"/>
              </a:solidFill>
            </a:endParaRPr>
          </a:p>
        </p:txBody>
      </p:sp>
      <p:sp>
        <p:nvSpPr>
          <p:cNvPr id="8" name="Rechteck 7"/>
          <p:cNvSpPr/>
          <p:nvPr/>
        </p:nvSpPr>
        <p:spPr>
          <a:xfrm>
            <a:off x="814388" y="1538288"/>
            <a:ext cx="10187161" cy="369332"/>
          </a:xfrm>
          <a:prstGeom prst="rect">
            <a:avLst/>
          </a:prstGeom>
        </p:spPr>
        <p:txBody>
          <a:bodyPr wrap="square">
            <a:spAutoFit/>
          </a:bodyPr>
          <a:lstStyle/>
          <a:p>
            <a:pPr marL="358775" indent="-358775">
              <a:spcBef>
                <a:spcPts val="600"/>
              </a:spcBef>
              <a:spcAft>
                <a:spcPts val="1200"/>
              </a:spcAft>
              <a:buFontTx/>
              <a:buChar char="-"/>
            </a:pPr>
            <a:endParaRPr lang="de-DE" dirty="0">
              <a:solidFill>
                <a:srgbClr val="244894"/>
              </a:solidFill>
            </a:endParaRPr>
          </a:p>
        </p:txBody>
      </p:sp>
      <p:sp>
        <p:nvSpPr>
          <p:cNvPr id="6" name="Rechteck 5"/>
          <p:cNvSpPr/>
          <p:nvPr/>
        </p:nvSpPr>
        <p:spPr>
          <a:xfrm>
            <a:off x="814388" y="1639133"/>
            <a:ext cx="10187161" cy="4124206"/>
          </a:xfrm>
          <a:prstGeom prst="rect">
            <a:avLst/>
          </a:prstGeom>
        </p:spPr>
        <p:txBody>
          <a:bodyPr wrap="square">
            <a:spAutoFit/>
          </a:bodyPr>
          <a:lstStyle/>
          <a:p>
            <a:pPr marL="285750" indent="-285750" algn="just">
              <a:spcBef>
                <a:spcPts val="1200"/>
              </a:spcBef>
              <a:spcAft>
                <a:spcPts val="1200"/>
              </a:spcAft>
              <a:buFontTx/>
              <a:buChar char="-"/>
            </a:pPr>
            <a:r>
              <a:rPr lang="de-DE" dirty="0" smtClean="0">
                <a:solidFill>
                  <a:srgbClr val="244894"/>
                </a:solidFill>
              </a:rPr>
              <a:t>Hessen </a:t>
            </a:r>
            <a:r>
              <a:rPr lang="de-DE" dirty="0">
                <a:solidFill>
                  <a:srgbClr val="244894"/>
                </a:solidFill>
              </a:rPr>
              <a:t>ist – trotz der damit verbundenen finanziellen Belastungen – grundsätzlich bereit, sich an dem Paket des Bundes zu </a:t>
            </a:r>
            <a:r>
              <a:rPr lang="de-DE" dirty="0" smtClean="0">
                <a:solidFill>
                  <a:srgbClr val="244894"/>
                </a:solidFill>
              </a:rPr>
              <a:t>beteiligen.</a:t>
            </a:r>
          </a:p>
          <a:p>
            <a:pPr marL="285750" indent="-285750" algn="just">
              <a:spcBef>
                <a:spcPts val="1200"/>
              </a:spcBef>
              <a:spcAft>
                <a:spcPts val="1200"/>
              </a:spcAft>
              <a:buFontTx/>
              <a:buChar char="-"/>
            </a:pPr>
            <a:r>
              <a:rPr lang="de-DE" dirty="0" smtClean="0">
                <a:solidFill>
                  <a:srgbClr val="244894"/>
                </a:solidFill>
              </a:rPr>
              <a:t>Die Zustimmung ist aus Sicht des Landes jedoch an Bedingungen geknüpft:</a:t>
            </a:r>
          </a:p>
          <a:p>
            <a:pPr marL="742950" lvl="1" indent="-285750" algn="just">
              <a:spcBef>
                <a:spcPts val="1200"/>
              </a:spcBef>
              <a:spcAft>
                <a:spcPts val="1200"/>
              </a:spcAft>
              <a:buFontTx/>
              <a:buChar char="-"/>
            </a:pPr>
            <a:r>
              <a:rPr lang="de-DE" dirty="0" smtClean="0">
                <a:solidFill>
                  <a:srgbClr val="244894"/>
                </a:solidFill>
              </a:rPr>
              <a:t>Der Bund muss einen </a:t>
            </a:r>
            <a:r>
              <a:rPr lang="de-DE" b="1" dirty="0" smtClean="0">
                <a:solidFill>
                  <a:srgbClr val="244894"/>
                </a:solidFill>
              </a:rPr>
              <a:t>deutlich </a:t>
            </a:r>
            <a:r>
              <a:rPr lang="de-DE" b="1" dirty="0">
                <a:solidFill>
                  <a:srgbClr val="244894"/>
                </a:solidFill>
              </a:rPr>
              <a:t>höheren Anteil an der Finanzierung des ÖPNV und des Wohngelds</a:t>
            </a:r>
            <a:r>
              <a:rPr lang="de-DE" dirty="0">
                <a:solidFill>
                  <a:srgbClr val="244894"/>
                </a:solidFill>
              </a:rPr>
              <a:t> </a:t>
            </a:r>
            <a:r>
              <a:rPr lang="de-DE" dirty="0" smtClean="0">
                <a:solidFill>
                  <a:srgbClr val="244894"/>
                </a:solidFill>
              </a:rPr>
              <a:t>übernehmen. </a:t>
            </a:r>
          </a:p>
          <a:p>
            <a:pPr marL="742950" lvl="1" indent="-285750" algn="just">
              <a:spcBef>
                <a:spcPts val="1200"/>
              </a:spcBef>
              <a:spcAft>
                <a:spcPts val="1200"/>
              </a:spcAft>
              <a:buFontTx/>
              <a:buChar char="-"/>
            </a:pPr>
            <a:r>
              <a:rPr lang="de-DE" dirty="0" smtClean="0">
                <a:solidFill>
                  <a:srgbClr val="244894"/>
                </a:solidFill>
              </a:rPr>
              <a:t>Es bedarf einer </a:t>
            </a:r>
            <a:r>
              <a:rPr lang="de-DE" b="1" dirty="0" smtClean="0">
                <a:solidFill>
                  <a:srgbClr val="244894"/>
                </a:solidFill>
              </a:rPr>
              <a:t>Anschlussfinanzierung </a:t>
            </a:r>
            <a:r>
              <a:rPr lang="de-DE" b="1" dirty="0">
                <a:solidFill>
                  <a:srgbClr val="244894"/>
                </a:solidFill>
              </a:rPr>
              <a:t>in der Flüchtlingshilfe</a:t>
            </a:r>
            <a:r>
              <a:rPr lang="de-DE" dirty="0" smtClean="0">
                <a:solidFill>
                  <a:srgbClr val="244894"/>
                </a:solidFill>
              </a:rPr>
              <a:t>. </a:t>
            </a:r>
          </a:p>
          <a:p>
            <a:pPr marL="742950" lvl="1" indent="-285750" algn="just">
              <a:spcBef>
                <a:spcPts val="1200"/>
              </a:spcBef>
              <a:spcAft>
                <a:spcPts val="1200"/>
              </a:spcAft>
              <a:buFontTx/>
              <a:buChar char="-"/>
            </a:pPr>
            <a:r>
              <a:rPr lang="de-DE" dirty="0" smtClean="0">
                <a:solidFill>
                  <a:srgbClr val="244894"/>
                </a:solidFill>
              </a:rPr>
              <a:t>Der Bund muss zu seinen </a:t>
            </a:r>
            <a:r>
              <a:rPr lang="de-DE" b="1" dirty="0" smtClean="0">
                <a:solidFill>
                  <a:srgbClr val="244894"/>
                </a:solidFill>
              </a:rPr>
              <a:t>bereits gemachten Finanzierungszusagen stehen</a:t>
            </a:r>
            <a:r>
              <a:rPr lang="de-DE" dirty="0" smtClean="0">
                <a:solidFill>
                  <a:srgbClr val="244894"/>
                </a:solidFill>
              </a:rPr>
              <a:t>.</a:t>
            </a:r>
          </a:p>
          <a:p>
            <a:pPr marL="268288" lvl="1" indent="-268288" algn="just">
              <a:spcBef>
                <a:spcPts val="1200"/>
              </a:spcBef>
              <a:spcAft>
                <a:spcPts val="1200"/>
              </a:spcAft>
            </a:pPr>
            <a:r>
              <a:rPr lang="de-DE" dirty="0" smtClean="0">
                <a:solidFill>
                  <a:srgbClr val="244894"/>
                </a:solidFill>
              </a:rPr>
              <a:t>- 	Abstimmungsprobleme hätten vermieden werden können, wenn der Bund die Länder früher in die Entscheidungsfindung eingebunden hätte.  </a:t>
            </a:r>
            <a:endParaRPr lang="de-DE" dirty="0">
              <a:solidFill>
                <a:srgbClr val="244894"/>
              </a:solidFill>
            </a:endParaRPr>
          </a:p>
        </p:txBody>
      </p:sp>
    </p:spTree>
    <p:extLst>
      <p:ext uri="{BB962C8B-B14F-4D97-AF65-F5344CB8AC3E}">
        <p14:creationId xmlns:p14="http://schemas.microsoft.com/office/powerpoint/2010/main" val="25686752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7107237" cy="476250"/>
          </a:xfrm>
        </p:spPr>
        <p:txBody>
          <a:bodyPr/>
          <a:lstStyle/>
          <a:p>
            <a:r>
              <a:rPr lang="de-DE" altLang="de-DE" dirty="0" smtClean="0"/>
              <a:t>Haushaltsentwurf 2023/2024</a:t>
            </a:r>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5</a:t>
            </a:fld>
            <a:endParaRPr lang="it-IT" dirty="0"/>
          </a:p>
        </p:txBody>
      </p:sp>
      <p:sp>
        <p:nvSpPr>
          <p:cNvPr id="9" name="Titel 1"/>
          <p:cNvSpPr txBox="1">
            <a:spLocks/>
          </p:cNvSpPr>
          <p:nvPr/>
        </p:nvSpPr>
        <p:spPr bwMode="auto">
          <a:xfrm>
            <a:off x="814387" y="1048863"/>
            <a:ext cx="8386957"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Haushalt 2023/2024 setzt Schwerpunkte aus Regierungserklärung um </a:t>
            </a:r>
            <a:endParaRPr lang="de-DE" altLang="de-DE" sz="1600" b="1" dirty="0">
              <a:solidFill>
                <a:srgbClr val="C00000"/>
              </a:solidFill>
            </a:endParaRPr>
          </a:p>
        </p:txBody>
      </p:sp>
      <p:sp>
        <p:nvSpPr>
          <p:cNvPr id="8" name="Rechteck 7"/>
          <p:cNvSpPr/>
          <p:nvPr/>
        </p:nvSpPr>
        <p:spPr>
          <a:xfrm>
            <a:off x="814388" y="1538288"/>
            <a:ext cx="10187161" cy="369332"/>
          </a:xfrm>
          <a:prstGeom prst="rect">
            <a:avLst/>
          </a:prstGeom>
        </p:spPr>
        <p:txBody>
          <a:bodyPr wrap="square">
            <a:spAutoFit/>
          </a:bodyPr>
          <a:lstStyle/>
          <a:p>
            <a:pPr marL="358775" indent="-358775">
              <a:spcBef>
                <a:spcPts val="600"/>
              </a:spcBef>
              <a:spcAft>
                <a:spcPts val="1200"/>
              </a:spcAft>
              <a:buFontTx/>
              <a:buChar char="-"/>
            </a:pPr>
            <a:endParaRPr lang="de-DE" dirty="0">
              <a:solidFill>
                <a:srgbClr val="244894"/>
              </a:solidFill>
            </a:endParaRPr>
          </a:p>
        </p:txBody>
      </p:sp>
      <p:sp>
        <p:nvSpPr>
          <p:cNvPr id="6" name="Rechteck 5"/>
          <p:cNvSpPr/>
          <p:nvPr/>
        </p:nvSpPr>
        <p:spPr>
          <a:xfrm>
            <a:off x="814388" y="1556002"/>
            <a:ext cx="10187161" cy="5524589"/>
          </a:xfrm>
          <a:prstGeom prst="rect">
            <a:avLst/>
          </a:prstGeom>
        </p:spPr>
        <p:txBody>
          <a:bodyPr wrap="square">
            <a:spAutoFit/>
          </a:bodyPr>
          <a:lstStyle/>
          <a:p>
            <a:pPr>
              <a:spcBef>
                <a:spcPts val="1200"/>
              </a:spcBef>
              <a:spcAft>
                <a:spcPts val="1200"/>
              </a:spcAft>
            </a:pPr>
            <a:r>
              <a:rPr lang="de-DE" b="1" dirty="0" smtClean="0">
                <a:solidFill>
                  <a:srgbClr val="244894"/>
                </a:solidFill>
              </a:rPr>
              <a:t>Beispiele: </a:t>
            </a:r>
          </a:p>
          <a:p>
            <a:pPr marL="285750" indent="-285750" algn="just">
              <a:spcBef>
                <a:spcPts val="600"/>
              </a:spcBef>
              <a:spcAft>
                <a:spcPts val="600"/>
              </a:spcAft>
              <a:buFontTx/>
              <a:buChar char="-"/>
            </a:pPr>
            <a:r>
              <a:rPr lang="de-DE" dirty="0">
                <a:solidFill>
                  <a:srgbClr val="244894"/>
                </a:solidFill>
              </a:rPr>
              <a:t>Um den steigenden Herausforderungen in den </a:t>
            </a:r>
            <a:r>
              <a:rPr lang="de-DE" b="1" dirty="0">
                <a:solidFill>
                  <a:srgbClr val="244894"/>
                </a:solidFill>
              </a:rPr>
              <a:t>Schulen</a:t>
            </a:r>
            <a:r>
              <a:rPr lang="de-DE" dirty="0">
                <a:solidFill>
                  <a:srgbClr val="244894"/>
                </a:solidFill>
              </a:rPr>
              <a:t> zu begegnen (u.a. demografischer Wandel, steigende Zahl Seiteneinsteiger, Ausbau Ganztagsangebote), sind insgesamt </a:t>
            </a:r>
            <a:r>
              <a:rPr lang="de-DE" dirty="0" smtClean="0">
                <a:solidFill>
                  <a:srgbClr val="244894"/>
                </a:solidFill>
              </a:rPr>
              <a:t>rund </a:t>
            </a:r>
            <a:r>
              <a:rPr lang="de-DE" b="1" dirty="0">
                <a:solidFill>
                  <a:srgbClr val="244894"/>
                </a:solidFill>
              </a:rPr>
              <a:t>4.000 neue Stellen</a:t>
            </a:r>
            <a:r>
              <a:rPr lang="de-DE" dirty="0">
                <a:solidFill>
                  <a:srgbClr val="244894"/>
                </a:solidFill>
              </a:rPr>
              <a:t> geplant. </a:t>
            </a:r>
            <a:endParaRPr lang="de-DE" dirty="0" smtClean="0">
              <a:solidFill>
                <a:srgbClr val="244894"/>
              </a:solidFill>
            </a:endParaRPr>
          </a:p>
          <a:p>
            <a:pPr marL="285750" indent="-285750" algn="just">
              <a:spcBef>
                <a:spcPts val="600"/>
              </a:spcBef>
              <a:spcAft>
                <a:spcPts val="600"/>
              </a:spcAft>
              <a:buFontTx/>
              <a:buChar char="-"/>
            </a:pPr>
            <a:r>
              <a:rPr lang="de-DE" dirty="0" smtClean="0">
                <a:solidFill>
                  <a:srgbClr val="244894"/>
                </a:solidFill>
              </a:rPr>
              <a:t>Zur </a:t>
            </a:r>
            <a:r>
              <a:rPr lang="de-DE" b="1" dirty="0" smtClean="0">
                <a:solidFill>
                  <a:srgbClr val="244894"/>
                </a:solidFill>
              </a:rPr>
              <a:t>Stärkung der Justiz </a:t>
            </a:r>
            <a:r>
              <a:rPr lang="de-DE" dirty="0" smtClean="0">
                <a:solidFill>
                  <a:srgbClr val="244894"/>
                </a:solidFill>
              </a:rPr>
              <a:t>werden insgesamt </a:t>
            </a:r>
            <a:r>
              <a:rPr lang="de-DE" b="1" dirty="0" smtClean="0">
                <a:solidFill>
                  <a:srgbClr val="244894"/>
                </a:solidFill>
              </a:rPr>
              <a:t>477 neue Stellen </a:t>
            </a:r>
            <a:r>
              <a:rPr lang="de-DE" dirty="0" smtClean="0">
                <a:solidFill>
                  <a:srgbClr val="244894"/>
                </a:solidFill>
              </a:rPr>
              <a:t>veranschlagt. Davon sind 100 Stellen für Richter und Staatsanwälte vorgesehen. </a:t>
            </a:r>
          </a:p>
          <a:p>
            <a:pPr marL="285750" indent="-285750" algn="just">
              <a:spcBef>
                <a:spcPts val="600"/>
              </a:spcBef>
              <a:spcAft>
                <a:spcPts val="600"/>
              </a:spcAft>
              <a:buFontTx/>
              <a:buChar char="-"/>
            </a:pPr>
            <a:r>
              <a:rPr lang="de-DE" dirty="0">
                <a:solidFill>
                  <a:srgbClr val="244894"/>
                </a:solidFill>
              </a:rPr>
              <a:t>Der Haushaltsentwurf legt mit der finanziellen Vorsorge für den </a:t>
            </a:r>
            <a:r>
              <a:rPr lang="de-DE" b="1" dirty="0">
                <a:solidFill>
                  <a:srgbClr val="244894"/>
                </a:solidFill>
              </a:rPr>
              <a:t>Klimaplan Hessen </a:t>
            </a:r>
            <a:r>
              <a:rPr lang="de-DE" dirty="0">
                <a:solidFill>
                  <a:srgbClr val="244894"/>
                </a:solidFill>
              </a:rPr>
              <a:t>einen klaren Akzent auf den Klimaschutz, z.B. für Elektromobilität (</a:t>
            </a:r>
            <a:r>
              <a:rPr lang="de-DE" dirty="0" smtClean="0">
                <a:solidFill>
                  <a:srgbClr val="244894"/>
                </a:solidFill>
              </a:rPr>
              <a:t>rund </a:t>
            </a:r>
            <a:r>
              <a:rPr lang="de-DE" dirty="0">
                <a:solidFill>
                  <a:srgbClr val="244894"/>
                </a:solidFill>
              </a:rPr>
              <a:t>5 Mio. Euro), erneuerbare Energien (</a:t>
            </a:r>
            <a:r>
              <a:rPr lang="de-DE" dirty="0" smtClean="0">
                <a:solidFill>
                  <a:srgbClr val="244894"/>
                </a:solidFill>
              </a:rPr>
              <a:t>rund </a:t>
            </a:r>
            <a:r>
              <a:rPr lang="de-DE" dirty="0">
                <a:solidFill>
                  <a:srgbClr val="244894"/>
                </a:solidFill>
              </a:rPr>
              <a:t>8,5 Mio. Euro) und nachhaltigen Luftverkehr (</a:t>
            </a:r>
            <a:r>
              <a:rPr lang="de-DE" dirty="0" smtClean="0">
                <a:solidFill>
                  <a:srgbClr val="244894"/>
                </a:solidFill>
              </a:rPr>
              <a:t>rund </a:t>
            </a:r>
            <a:r>
              <a:rPr lang="de-DE" dirty="0">
                <a:solidFill>
                  <a:srgbClr val="244894"/>
                </a:solidFill>
              </a:rPr>
              <a:t>9 Mio. Euro</a:t>
            </a:r>
            <a:r>
              <a:rPr lang="de-DE" dirty="0" smtClean="0">
                <a:solidFill>
                  <a:srgbClr val="244894"/>
                </a:solidFill>
              </a:rPr>
              <a:t>).</a:t>
            </a:r>
          </a:p>
          <a:p>
            <a:pPr marL="285750" indent="-285750" algn="just">
              <a:spcBef>
                <a:spcPts val="600"/>
              </a:spcBef>
              <a:spcAft>
                <a:spcPts val="600"/>
              </a:spcAft>
              <a:buFontTx/>
              <a:buChar char="-"/>
            </a:pPr>
            <a:r>
              <a:rPr lang="de-DE" dirty="0" smtClean="0">
                <a:solidFill>
                  <a:srgbClr val="244894"/>
                </a:solidFill>
              </a:rPr>
              <a:t>Die </a:t>
            </a:r>
            <a:r>
              <a:rPr lang="de-DE" dirty="0">
                <a:solidFill>
                  <a:srgbClr val="244894"/>
                </a:solidFill>
              </a:rPr>
              <a:t>Aufwendungen zur Umsetzung der </a:t>
            </a:r>
            <a:r>
              <a:rPr lang="de-DE" b="1" dirty="0">
                <a:solidFill>
                  <a:srgbClr val="244894"/>
                </a:solidFill>
              </a:rPr>
              <a:t>Gigabitstrategie Hessen </a:t>
            </a:r>
            <a:r>
              <a:rPr lang="de-DE" dirty="0">
                <a:solidFill>
                  <a:srgbClr val="244894"/>
                </a:solidFill>
              </a:rPr>
              <a:t>werden 2023 um 81 Mio. Euro und 2024 um weitere </a:t>
            </a:r>
            <a:r>
              <a:rPr lang="de-DE" dirty="0" smtClean="0">
                <a:solidFill>
                  <a:srgbClr val="244894"/>
                </a:solidFill>
              </a:rPr>
              <a:t>rund </a:t>
            </a:r>
            <a:r>
              <a:rPr lang="de-DE" dirty="0">
                <a:solidFill>
                  <a:srgbClr val="244894"/>
                </a:solidFill>
              </a:rPr>
              <a:t>107 Mio. Euro erhöht. Hiermit sollen insbes. mehrjährige Ausbauprojekte im Rahmen des Graue-Flecken-Förderprogramms des Bundes kofinanziert werden. Für die weitere Digitalisierung Hessens stehen insgesamt </a:t>
            </a:r>
            <a:r>
              <a:rPr lang="de-DE" b="1" dirty="0">
                <a:solidFill>
                  <a:srgbClr val="244894"/>
                </a:solidFill>
              </a:rPr>
              <a:t>600 Mio. Euro </a:t>
            </a:r>
            <a:r>
              <a:rPr lang="de-DE" dirty="0">
                <a:solidFill>
                  <a:srgbClr val="244894"/>
                </a:solidFill>
              </a:rPr>
              <a:t>im Doppelhaushalt zur Verfügung</a:t>
            </a:r>
            <a:r>
              <a:rPr lang="de-DE" dirty="0" smtClean="0">
                <a:solidFill>
                  <a:srgbClr val="244894"/>
                </a:solidFill>
              </a:rPr>
              <a:t>.</a:t>
            </a:r>
          </a:p>
          <a:p>
            <a:pPr marL="285750" indent="-285750">
              <a:spcBef>
                <a:spcPts val="600"/>
              </a:spcBef>
              <a:spcAft>
                <a:spcPts val="600"/>
              </a:spcAft>
              <a:buFontTx/>
              <a:buChar char="-"/>
            </a:pPr>
            <a:endParaRPr lang="de-DE" dirty="0">
              <a:solidFill>
                <a:srgbClr val="244894"/>
              </a:solidFill>
            </a:endParaRPr>
          </a:p>
          <a:p>
            <a:pPr marL="285750" indent="-285750">
              <a:spcBef>
                <a:spcPts val="600"/>
              </a:spcBef>
              <a:spcAft>
                <a:spcPts val="600"/>
              </a:spcAft>
              <a:buFontTx/>
              <a:buChar char="-"/>
            </a:pPr>
            <a:endParaRPr lang="de-DE" dirty="0" smtClean="0">
              <a:solidFill>
                <a:srgbClr val="244894"/>
              </a:solidFill>
            </a:endParaRPr>
          </a:p>
        </p:txBody>
      </p:sp>
    </p:spTree>
    <p:extLst>
      <p:ext uri="{BB962C8B-B14F-4D97-AF65-F5344CB8AC3E}">
        <p14:creationId xmlns:p14="http://schemas.microsoft.com/office/powerpoint/2010/main" val="16454282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7107237" cy="476250"/>
          </a:xfrm>
        </p:spPr>
        <p:txBody>
          <a:bodyPr/>
          <a:lstStyle/>
          <a:p>
            <a:r>
              <a:rPr lang="de-DE" altLang="de-DE" dirty="0" smtClean="0"/>
              <a:t>Haushaltsentwurf 2023/2024</a:t>
            </a:r>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6</a:t>
            </a:fld>
            <a:endParaRPr lang="it-IT" dirty="0"/>
          </a:p>
        </p:txBody>
      </p:sp>
      <p:sp>
        <p:nvSpPr>
          <p:cNvPr id="9" name="Titel 1"/>
          <p:cNvSpPr txBox="1">
            <a:spLocks/>
          </p:cNvSpPr>
          <p:nvPr/>
        </p:nvSpPr>
        <p:spPr bwMode="auto">
          <a:xfrm>
            <a:off x="814387" y="1048863"/>
            <a:ext cx="8386957"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Haushalt 2023/2024 setzt Schwerpunkte aus Regierungserklärung um </a:t>
            </a:r>
            <a:endParaRPr lang="de-DE" altLang="de-DE" sz="1600" b="1" dirty="0">
              <a:solidFill>
                <a:srgbClr val="C00000"/>
              </a:solidFill>
            </a:endParaRPr>
          </a:p>
        </p:txBody>
      </p:sp>
      <p:sp>
        <p:nvSpPr>
          <p:cNvPr id="8" name="Rechteck 7"/>
          <p:cNvSpPr/>
          <p:nvPr/>
        </p:nvSpPr>
        <p:spPr>
          <a:xfrm>
            <a:off x="814388" y="1538288"/>
            <a:ext cx="10187161" cy="369332"/>
          </a:xfrm>
          <a:prstGeom prst="rect">
            <a:avLst/>
          </a:prstGeom>
        </p:spPr>
        <p:txBody>
          <a:bodyPr wrap="square">
            <a:spAutoFit/>
          </a:bodyPr>
          <a:lstStyle/>
          <a:p>
            <a:pPr marL="358775" indent="-358775">
              <a:spcBef>
                <a:spcPts val="600"/>
              </a:spcBef>
              <a:spcAft>
                <a:spcPts val="1200"/>
              </a:spcAft>
              <a:buFontTx/>
              <a:buChar char="-"/>
            </a:pPr>
            <a:endParaRPr lang="de-DE" dirty="0">
              <a:solidFill>
                <a:srgbClr val="244894"/>
              </a:solidFill>
            </a:endParaRPr>
          </a:p>
        </p:txBody>
      </p:sp>
      <p:sp>
        <p:nvSpPr>
          <p:cNvPr id="2" name="Rechteck 1"/>
          <p:cNvSpPr/>
          <p:nvPr/>
        </p:nvSpPr>
        <p:spPr>
          <a:xfrm>
            <a:off x="814387" y="1538288"/>
            <a:ext cx="9900000" cy="5032147"/>
          </a:xfrm>
          <a:prstGeom prst="rect">
            <a:avLst/>
          </a:prstGeom>
        </p:spPr>
        <p:txBody>
          <a:bodyPr wrap="square">
            <a:spAutoFit/>
          </a:bodyPr>
          <a:lstStyle/>
          <a:p>
            <a:pPr marL="285750" indent="-285750" algn="just">
              <a:spcBef>
                <a:spcPts val="600"/>
              </a:spcBef>
              <a:spcAft>
                <a:spcPts val="600"/>
              </a:spcAft>
              <a:buFontTx/>
              <a:buChar char="-"/>
            </a:pPr>
            <a:r>
              <a:rPr lang="de-DE" sz="1600" b="1" dirty="0" smtClean="0">
                <a:solidFill>
                  <a:srgbClr val="244894"/>
                </a:solidFill>
              </a:rPr>
              <a:t>Stärkung der Krankenhauslandschaft</a:t>
            </a:r>
            <a:r>
              <a:rPr lang="de-DE" sz="1600" dirty="0" smtClean="0">
                <a:solidFill>
                  <a:srgbClr val="244894"/>
                </a:solidFill>
              </a:rPr>
              <a:t> </a:t>
            </a:r>
            <a:r>
              <a:rPr lang="de-DE" sz="1600" dirty="0">
                <a:solidFill>
                  <a:srgbClr val="244894"/>
                </a:solidFill>
              </a:rPr>
              <a:t>in Hessen, etwa durch ein </a:t>
            </a:r>
            <a:r>
              <a:rPr lang="de-DE" sz="1600" dirty="0" smtClean="0">
                <a:solidFill>
                  <a:srgbClr val="244894"/>
                </a:solidFill>
              </a:rPr>
              <a:t>Sonderinvestitionsprogramm (80 Mio. Euro), die Erhöhung der Pauschalförderung (170 Mio. Euro) sowie ein neues Darlehensprogramm (140 Mio. Euro). Insgesamt werden für die </a:t>
            </a:r>
            <a:r>
              <a:rPr lang="de-DE" sz="1600" b="1" dirty="0" smtClean="0">
                <a:solidFill>
                  <a:srgbClr val="244894"/>
                </a:solidFill>
              </a:rPr>
              <a:t>Krankenhausfinanzierung</a:t>
            </a:r>
            <a:r>
              <a:rPr lang="de-DE" sz="1600" dirty="0" smtClean="0">
                <a:solidFill>
                  <a:srgbClr val="244894"/>
                </a:solidFill>
              </a:rPr>
              <a:t> im Doppelhaushalt </a:t>
            </a:r>
            <a:r>
              <a:rPr lang="de-DE" sz="1600" b="1" dirty="0" smtClean="0">
                <a:solidFill>
                  <a:srgbClr val="244894"/>
                </a:solidFill>
              </a:rPr>
              <a:t>1 Mrd. Euro </a:t>
            </a:r>
            <a:r>
              <a:rPr lang="de-DE" sz="1600" dirty="0" smtClean="0">
                <a:solidFill>
                  <a:srgbClr val="244894"/>
                </a:solidFill>
              </a:rPr>
              <a:t>mobilisiert. </a:t>
            </a:r>
          </a:p>
          <a:p>
            <a:pPr marL="285750" indent="-285750" algn="just">
              <a:spcBef>
                <a:spcPts val="600"/>
              </a:spcBef>
              <a:spcAft>
                <a:spcPts val="600"/>
              </a:spcAft>
              <a:buFontTx/>
              <a:buChar char="-"/>
            </a:pPr>
            <a:r>
              <a:rPr lang="de-DE" sz="1600" dirty="0">
                <a:solidFill>
                  <a:srgbClr val="244894"/>
                </a:solidFill>
              </a:rPr>
              <a:t>Im Rahmen der </a:t>
            </a:r>
            <a:r>
              <a:rPr lang="de-DE" sz="1600" b="1" dirty="0">
                <a:solidFill>
                  <a:srgbClr val="244894"/>
                </a:solidFill>
              </a:rPr>
              <a:t>Pflegestrategie Hessen </a:t>
            </a:r>
            <a:r>
              <a:rPr lang="de-DE" sz="1600" dirty="0">
                <a:solidFill>
                  <a:srgbClr val="244894"/>
                </a:solidFill>
              </a:rPr>
              <a:t>werden bereits 2023 zusätzliche </a:t>
            </a:r>
            <a:r>
              <a:rPr lang="de-DE" sz="1600" dirty="0" smtClean="0">
                <a:solidFill>
                  <a:srgbClr val="244894"/>
                </a:solidFill>
              </a:rPr>
              <a:t>Aufwendungen </a:t>
            </a:r>
            <a:r>
              <a:rPr lang="de-DE" sz="1600" dirty="0">
                <a:solidFill>
                  <a:srgbClr val="244894"/>
                </a:solidFill>
              </a:rPr>
              <a:t>von 10 Mio. Euro für Investitionen zur Verbesserung der pflegerischen Infrastruktur bei Kurzzeit- und Tagespflege veranschlagt. </a:t>
            </a:r>
            <a:endParaRPr lang="de-DE" sz="1600" dirty="0" smtClean="0">
              <a:solidFill>
                <a:srgbClr val="244894"/>
              </a:solidFill>
            </a:endParaRPr>
          </a:p>
          <a:p>
            <a:pPr marL="357188" indent="-357188" algn="just">
              <a:spcBef>
                <a:spcPts val="600"/>
              </a:spcBef>
              <a:spcAft>
                <a:spcPts val="1200"/>
              </a:spcAft>
              <a:buFontTx/>
              <a:buChar char="-"/>
            </a:pPr>
            <a:r>
              <a:rPr lang="de-DE" sz="1600" dirty="0" smtClean="0">
                <a:solidFill>
                  <a:srgbClr val="244894"/>
                </a:solidFill>
              </a:rPr>
              <a:t>Zur </a:t>
            </a:r>
            <a:r>
              <a:rPr lang="de-DE" sz="1600" dirty="0">
                <a:solidFill>
                  <a:srgbClr val="244894"/>
                </a:solidFill>
              </a:rPr>
              <a:t>weiteren </a:t>
            </a:r>
            <a:r>
              <a:rPr lang="de-DE" sz="1600" b="1" dirty="0">
                <a:solidFill>
                  <a:srgbClr val="244894"/>
                </a:solidFill>
              </a:rPr>
              <a:t>Bekämpfung der Kinderpornographie </a:t>
            </a:r>
            <a:r>
              <a:rPr lang="de-DE" sz="1600" dirty="0">
                <a:solidFill>
                  <a:srgbClr val="244894"/>
                </a:solidFill>
              </a:rPr>
              <a:t>stehen zusätzlich rund 15 Mio. Euro und 50 neue Stellen zur Verfügung. </a:t>
            </a:r>
            <a:endParaRPr lang="de-DE" sz="1600" dirty="0" smtClean="0">
              <a:solidFill>
                <a:srgbClr val="244894"/>
              </a:solidFill>
            </a:endParaRPr>
          </a:p>
          <a:p>
            <a:pPr marL="357188" indent="-357188" algn="just">
              <a:spcBef>
                <a:spcPts val="600"/>
              </a:spcBef>
              <a:spcAft>
                <a:spcPts val="1200"/>
              </a:spcAft>
              <a:buFontTx/>
              <a:buChar char="-"/>
            </a:pPr>
            <a:r>
              <a:rPr lang="de-DE" sz="1600" dirty="0">
                <a:solidFill>
                  <a:srgbClr val="244894"/>
                </a:solidFill>
              </a:rPr>
              <a:t>Der </a:t>
            </a:r>
            <a:r>
              <a:rPr lang="de-DE" sz="1600" b="1" dirty="0">
                <a:solidFill>
                  <a:srgbClr val="244894"/>
                </a:solidFill>
              </a:rPr>
              <a:t>Katastrophenschutz</a:t>
            </a:r>
            <a:r>
              <a:rPr lang="de-DE" sz="1600" dirty="0">
                <a:solidFill>
                  <a:srgbClr val="244894"/>
                </a:solidFill>
              </a:rPr>
              <a:t> in Hessen soll </a:t>
            </a:r>
            <a:r>
              <a:rPr lang="de-DE" sz="1600" dirty="0" smtClean="0">
                <a:solidFill>
                  <a:srgbClr val="244894"/>
                </a:solidFill>
              </a:rPr>
              <a:t>herausragend </a:t>
            </a:r>
            <a:r>
              <a:rPr lang="de-DE" sz="1600" dirty="0">
                <a:solidFill>
                  <a:srgbClr val="244894"/>
                </a:solidFill>
              </a:rPr>
              <a:t>ausgestattet sein. Daher werden </a:t>
            </a:r>
            <a:r>
              <a:rPr lang="de-DE" sz="1600" dirty="0" smtClean="0">
                <a:solidFill>
                  <a:srgbClr val="244894"/>
                </a:solidFill>
              </a:rPr>
              <a:t>2023 </a:t>
            </a:r>
            <a:r>
              <a:rPr lang="de-DE" sz="1600" dirty="0">
                <a:solidFill>
                  <a:srgbClr val="244894"/>
                </a:solidFill>
              </a:rPr>
              <a:t>einmalig 15 Mio. Euro zusätzlich bereitgestellt. Damit die zentrale strategische Landesreserve für Schutzausstattung auch dauerhaft betrieben werden </a:t>
            </a:r>
            <a:r>
              <a:rPr lang="de-DE" sz="1600" dirty="0" smtClean="0">
                <a:solidFill>
                  <a:srgbClr val="244894"/>
                </a:solidFill>
              </a:rPr>
              <a:t>kann, werden 2023 5 Mio. Euro und </a:t>
            </a:r>
            <a:r>
              <a:rPr lang="de-DE" sz="1600" dirty="0">
                <a:solidFill>
                  <a:srgbClr val="244894"/>
                </a:solidFill>
              </a:rPr>
              <a:t>ab 2024 jährlich 5,5 Mio. Euro zusätzlich veranschlagt. </a:t>
            </a:r>
            <a:endParaRPr lang="de-DE" sz="1600" dirty="0" smtClean="0">
              <a:solidFill>
                <a:srgbClr val="244894"/>
              </a:solidFill>
            </a:endParaRPr>
          </a:p>
          <a:p>
            <a:pPr marL="357188" indent="-357188" algn="just">
              <a:spcBef>
                <a:spcPts val="600"/>
              </a:spcBef>
              <a:spcAft>
                <a:spcPts val="1200"/>
              </a:spcAft>
              <a:buFontTx/>
              <a:buChar char="-"/>
            </a:pPr>
            <a:r>
              <a:rPr lang="de-DE" sz="1600" dirty="0" smtClean="0">
                <a:solidFill>
                  <a:srgbClr val="244894"/>
                </a:solidFill>
              </a:rPr>
              <a:t>Für </a:t>
            </a:r>
            <a:r>
              <a:rPr lang="de-DE" sz="1600" dirty="0">
                <a:solidFill>
                  <a:srgbClr val="244894"/>
                </a:solidFill>
              </a:rPr>
              <a:t>die Umsetzung eines Konzepts zur schrittweisen Wiederherstellung einer </a:t>
            </a:r>
            <a:r>
              <a:rPr lang="de-DE" sz="1600" dirty="0" smtClean="0">
                <a:solidFill>
                  <a:srgbClr val="244894"/>
                </a:solidFill>
              </a:rPr>
              <a:t>amtsangemessenen </a:t>
            </a:r>
            <a:r>
              <a:rPr lang="de-DE" sz="1600" b="1" dirty="0">
                <a:solidFill>
                  <a:srgbClr val="244894"/>
                </a:solidFill>
              </a:rPr>
              <a:t>Beamtenbesoldung</a:t>
            </a:r>
            <a:r>
              <a:rPr lang="de-DE" sz="1600" dirty="0">
                <a:solidFill>
                  <a:srgbClr val="244894"/>
                </a:solidFill>
              </a:rPr>
              <a:t> wird Vorsorge getroffen. </a:t>
            </a:r>
          </a:p>
          <a:p>
            <a:pPr marL="285750" indent="-285750">
              <a:spcBef>
                <a:spcPts val="600"/>
              </a:spcBef>
              <a:spcAft>
                <a:spcPts val="600"/>
              </a:spcAft>
              <a:buFontTx/>
              <a:buChar char="-"/>
            </a:pPr>
            <a:endParaRPr lang="de-DE" sz="1600" dirty="0">
              <a:solidFill>
                <a:srgbClr val="244894"/>
              </a:solidFill>
            </a:endParaRPr>
          </a:p>
        </p:txBody>
      </p:sp>
    </p:spTree>
    <p:extLst>
      <p:ext uri="{BB962C8B-B14F-4D97-AF65-F5344CB8AC3E}">
        <p14:creationId xmlns:p14="http://schemas.microsoft.com/office/powerpoint/2010/main" val="9564517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a:xfrm>
            <a:off x="801129" y="567793"/>
            <a:ext cx="7107237" cy="476250"/>
          </a:xfrm>
        </p:spPr>
        <p:txBody>
          <a:bodyPr/>
          <a:lstStyle/>
          <a:p>
            <a:r>
              <a:rPr lang="de-DE" altLang="de-DE" dirty="0" smtClean="0"/>
              <a:t>Haushaltsentwurf 2023/2024</a:t>
            </a:r>
            <a:endParaRPr lang="de-DE" altLang="de-DE" strike="sngStrike" dirty="0" smtClean="0">
              <a:solidFill>
                <a:srgbClr val="FF0000"/>
              </a:solidFill>
            </a:endParaRPr>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7</a:t>
            </a:fld>
            <a:endParaRPr lang="it-IT" dirty="0"/>
          </a:p>
        </p:txBody>
      </p:sp>
      <p:sp>
        <p:nvSpPr>
          <p:cNvPr id="9" name="Titel 1"/>
          <p:cNvSpPr txBox="1">
            <a:spLocks/>
          </p:cNvSpPr>
          <p:nvPr/>
        </p:nvSpPr>
        <p:spPr bwMode="auto">
          <a:xfrm>
            <a:off x="814388" y="1048863"/>
            <a:ext cx="8034396"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Land plant wieder ohne neue Schulden </a:t>
            </a:r>
            <a:endParaRPr lang="de-DE" altLang="de-DE" b="1" dirty="0">
              <a:solidFill>
                <a:srgbClr val="C00000"/>
              </a:solidFill>
            </a:endParaRPr>
          </a:p>
        </p:txBody>
      </p:sp>
      <p:sp>
        <p:nvSpPr>
          <p:cNvPr id="2" name="Rechteck 1"/>
          <p:cNvSpPr/>
          <p:nvPr/>
        </p:nvSpPr>
        <p:spPr>
          <a:xfrm>
            <a:off x="740405" y="5596577"/>
            <a:ext cx="9960724" cy="294632"/>
          </a:xfrm>
          <a:prstGeom prst="rect">
            <a:avLst/>
          </a:prstGeom>
        </p:spPr>
        <p:txBody>
          <a:bodyPr wrap="square">
            <a:spAutoFit/>
          </a:bodyPr>
          <a:lstStyle/>
          <a:p>
            <a:pPr algn="just">
              <a:lnSpc>
                <a:spcPct val="150000"/>
              </a:lnSpc>
              <a:spcBef>
                <a:spcPts val="300"/>
              </a:spcBef>
              <a:spcAft>
                <a:spcPts val="300"/>
              </a:spcAft>
              <a:tabLst>
                <a:tab pos="540385" algn="l"/>
              </a:tabLst>
            </a:pPr>
            <a:r>
              <a:rPr lang="de-DE" sz="1000" dirty="0">
                <a:solidFill>
                  <a:srgbClr val="244894"/>
                </a:solidFill>
                <a:latin typeface="Arial" panose="020B0604020202020204" pitchFamily="34" charset="0"/>
                <a:ea typeface="Times New Roman" panose="02020603050405020304" pitchFamily="18" charset="0"/>
                <a:cs typeface="Arial" panose="020B0604020202020204" pitchFamily="34" charset="0"/>
              </a:rPr>
              <a:t>* einschließlich Kreditaufnahme des Corona-Sondervermögens Hessens gute Zukunft sichern</a:t>
            </a:r>
            <a:endParaRPr lang="de-DE" sz="1400" dirty="0">
              <a:solidFill>
                <a:srgbClr val="244894"/>
              </a:solidFill>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11" name="Diagramm 10"/>
          <p:cNvGraphicFramePr>
            <a:graphicFrameLocks/>
          </p:cNvGraphicFramePr>
          <p:nvPr>
            <p:extLst>
              <p:ext uri="{D42A27DB-BD31-4B8C-83A1-F6EECF244321}">
                <p14:modId xmlns:p14="http://schemas.microsoft.com/office/powerpoint/2010/main" val="2218236173"/>
              </p:ext>
            </p:extLst>
          </p:nvPr>
        </p:nvGraphicFramePr>
        <p:xfrm>
          <a:off x="813058" y="1538287"/>
          <a:ext cx="9900000" cy="3960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090626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7107237" cy="476250"/>
          </a:xfrm>
        </p:spPr>
        <p:txBody>
          <a:bodyPr/>
          <a:lstStyle/>
          <a:p>
            <a:r>
              <a:rPr lang="de-DE" altLang="de-DE" dirty="0" smtClean="0"/>
              <a:t>Haushaltsentwurf 2023/2024</a:t>
            </a:r>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8</a:t>
            </a:fld>
            <a:endParaRPr lang="it-IT" dirty="0"/>
          </a:p>
        </p:txBody>
      </p:sp>
      <p:sp>
        <p:nvSpPr>
          <p:cNvPr id="9" name="Titel 1"/>
          <p:cNvSpPr txBox="1">
            <a:spLocks/>
          </p:cNvSpPr>
          <p:nvPr/>
        </p:nvSpPr>
        <p:spPr bwMode="auto">
          <a:xfrm>
            <a:off x="814388" y="1048863"/>
            <a:ext cx="8792002"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Mai-Steuerschätzung 2022 ergibt stabilen Aufwärtstrend bei Steuern </a:t>
            </a:r>
            <a:endParaRPr lang="de-DE" altLang="de-DE" b="1" dirty="0">
              <a:solidFill>
                <a:srgbClr val="C00000"/>
              </a:solidFill>
            </a:endParaRPr>
          </a:p>
        </p:txBody>
      </p:sp>
      <p:sp>
        <p:nvSpPr>
          <p:cNvPr id="2" name="Rechteck 1"/>
          <p:cNvSpPr/>
          <p:nvPr/>
        </p:nvSpPr>
        <p:spPr>
          <a:xfrm>
            <a:off x="820542" y="5547683"/>
            <a:ext cx="9906299" cy="261610"/>
          </a:xfrm>
          <a:prstGeom prst="rect">
            <a:avLst/>
          </a:prstGeom>
        </p:spPr>
        <p:txBody>
          <a:bodyPr wrap="square">
            <a:spAutoFit/>
          </a:bodyPr>
          <a:lstStyle/>
          <a:p>
            <a:pPr>
              <a:spcBef>
                <a:spcPts val="600"/>
              </a:spcBef>
              <a:spcAft>
                <a:spcPts val="600"/>
              </a:spcAft>
            </a:pPr>
            <a:r>
              <a:rPr lang="de-DE" sz="1100" dirty="0" smtClean="0">
                <a:solidFill>
                  <a:srgbClr val="244894"/>
                </a:solidFill>
              </a:rPr>
              <a:t>* Soll-Ansatz (Basis: November 2021), ab 2023. Mai-Steuerschätzung 2022</a:t>
            </a:r>
          </a:p>
        </p:txBody>
      </p:sp>
      <p:sp>
        <p:nvSpPr>
          <p:cNvPr id="7" name="Titel 1"/>
          <p:cNvSpPr txBox="1">
            <a:spLocks/>
          </p:cNvSpPr>
          <p:nvPr/>
        </p:nvSpPr>
        <p:spPr bwMode="auto">
          <a:xfrm>
            <a:off x="965430" y="5865338"/>
            <a:ext cx="9748958"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Auswirkungen des 3. Energieentlastungspakets und der November-Steuerschätzung sind noch abzuwarten! </a:t>
            </a:r>
            <a:endParaRPr lang="de-DE" altLang="de-DE" b="1" dirty="0">
              <a:solidFill>
                <a:srgbClr val="C00000"/>
              </a:solidFill>
            </a:endParaRPr>
          </a:p>
        </p:txBody>
      </p:sp>
      <p:graphicFrame>
        <p:nvGraphicFramePr>
          <p:cNvPr id="10" name="Diagramm 9"/>
          <p:cNvGraphicFramePr>
            <a:graphicFrameLocks/>
          </p:cNvGraphicFramePr>
          <p:nvPr>
            <p:extLst>
              <p:ext uri="{D42A27DB-BD31-4B8C-83A1-F6EECF244321}">
                <p14:modId xmlns:p14="http://schemas.microsoft.com/office/powerpoint/2010/main" val="3602920440"/>
              </p:ext>
            </p:extLst>
          </p:nvPr>
        </p:nvGraphicFramePr>
        <p:xfrm>
          <a:off x="826841" y="1545483"/>
          <a:ext cx="9900000" cy="39600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929666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a:xfrm>
            <a:off x="814388" y="566738"/>
            <a:ext cx="8611982" cy="476250"/>
          </a:xfrm>
        </p:spPr>
        <p:txBody>
          <a:bodyPr/>
          <a:lstStyle/>
          <a:p>
            <a:r>
              <a:rPr lang="de-DE" altLang="de-DE" dirty="0" smtClean="0"/>
              <a:t>Haushaltsentwurf </a:t>
            </a:r>
            <a:r>
              <a:rPr lang="de-DE" altLang="de-DE" dirty="0"/>
              <a:t>2023/2024 und </a:t>
            </a:r>
            <a:r>
              <a:rPr lang="de-DE" altLang="de-DE" dirty="0" smtClean="0"/>
              <a:t>Finanzplanung </a:t>
            </a:r>
            <a:r>
              <a:rPr lang="de-DE" altLang="de-DE" dirty="0"/>
              <a:t>bis 2026 </a:t>
            </a:r>
            <a:endParaRPr lang="de-DE" altLang="de-DE" dirty="0" smtClean="0"/>
          </a:p>
        </p:txBody>
      </p:sp>
      <p:sp>
        <p:nvSpPr>
          <p:cNvPr id="4" name="Foliennummernplatzhalter 3"/>
          <p:cNvSpPr>
            <a:spLocks noGrp="1"/>
          </p:cNvSpPr>
          <p:nvPr>
            <p:ph type="sldNum" sz="quarter" idx="10"/>
          </p:nvPr>
        </p:nvSpPr>
        <p:spPr/>
        <p:txBody>
          <a:bodyPr/>
          <a:lstStyle/>
          <a:p>
            <a:pPr>
              <a:defRPr/>
            </a:pPr>
            <a:fld id="{3278A447-42B0-4BE2-81C0-FED915C13FA2}" type="slidenum">
              <a:rPr lang="it-IT"/>
              <a:pPr>
                <a:defRPr/>
              </a:pPr>
              <a:t>9</a:t>
            </a:fld>
            <a:endParaRPr lang="it-IT" dirty="0"/>
          </a:p>
        </p:txBody>
      </p:sp>
      <p:sp>
        <p:nvSpPr>
          <p:cNvPr id="9" name="Titel 1"/>
          <p:cNvSpPr txBox="1">
            <a:spLocks/>
          </p:cNvSpPr>
          <p:nvPr/>
        </p:nvSpPr>
        <p:spPr bwMode="auto">
          <a:xfrm>
            <a:off x="875419" y="1042988"/>
            <a:ext cx="9406045" cy="354487"/>
          </a:xfrm>
          <a:prstGeom prst="rect">
            <a:avLst/>
          </a:prstGeom>
          <a:noFill/>
          <a:ln w="9525">
            <a:noFill/>
            <a:miter lim="800000"/>
            <a:headEnd/>
            <a:tailEnd/>
          </a:ln>
        </p:spPr>
        <p:txBody>
          <a:bodyPr/>
          <a:lstStyle/>
          <a:p>
            <a:pPr eaLnBrk="0" hangingPunct="0">
              <a:defRPr/>
            </a:pPr>
            <a:r>
              <a:rPr lang="de-DE" altLang="de-DE" b="1" dirty="0" smtClean="0">
                <a:solidFill>
                  <a:srgbClr val="C00000"/>
                </a:solidFill>
              </a:rPr>
              <a:t>Trendwende bei den Zinsausgaben </a:t>
            </a:r>
            <a:endParaRPr lang="de-DE" altLang="de-DE" b="1" dirty="0">
              <a:solidFill>
                <a:srgbClr val="C00000"/>
              </a:solidFill>
            </a:endParaRPr>
          </a:p>
        </p:txBody>
      </p:sp>
      <p:graphicFrame>
        <p:nvGraphicFramePr>
          <p:cNvPr id="6" name="Diagramm 5"/>
          <p:cNvGraphicFramePr>
            <a:graphicFrameLocks/>
          </p:cNvGraphicFramePr>
          <p:nvPr>
            <p:extLst>
              <p:ext uri="{D42A27DB-BD31-4B8C-83A1-F6EECF244321}">
                <p14:modId xmlns:p14="http://schemas.microsoft.com/office/powerpoint/2010/main" val="2017959593"/>
              </p:ext>
            </p:extLst>
          </p:nvPr>
        </p:nvGraphicFramePr>
        <p:xfrm>
          <a:off x="814388" y="1538288"/>
          <a:ext cx="9900000" cy="3960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46144377"/>
      </p:ext>
    </p:extLst>
  </p:cSld>
  <p:clrMapOvr>
    <a:masterClrMapping/>
  </p:clrMapOvr>
  <p:timing>
    <p:tnLst>
      <p:par>
        <p:cTn id="1" dur="indefinite" restart="never" nodeType="tmRoot"/>
      </p:par>
    </p:tnLst>
  </p:timing>
</p:sld>
</file>

<file path=ppt/theme/theme1.xml><?xml version="1.0" encoding="utf-8"?>
<a:theme xmlns:a="http://schemas.openxmlformats.org/drawingml/2006/main" name="HMdF_neue_CI">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rgbClr val="3333CC"/>
            </a:solidFill>
            <a:effectLst/>
            <a:latin typeface="Arial" charset="0"/>
          </a:defRPr>
        </a:defPPr>
      </a:lstStyle>
    </a:spDef>
    <a:lnDef>
      <a:spPr bwMode="auto">
        <a:solidFill>
          <a:schemeClr val="accent1"/>
        </a:solidFill>
        <a:ln w="12700" cap="flat" cmpd="sng" algn="ctr">
          <a:solidFill>
            <a:schemeClr val="tx1"/>
          </a:solidFill>
          <a:prstDash val="solid"/>
          <a:round/>
          <a:headEnd type="none" w="med" len="med"/>
          <a:tailEnd type="none" w="med" len="med"/>
        </a:ln>
        <a:effectLst/>
      </a:spPr>
      <a:body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0</TotalTime>
  <Words>2084</Words>
  <Application>Microsoft Office PowerPoint</Application>
  <PresentationFormat>Breitbild</PresentationFormat>
  <Paragraphs>297</Paragraphs>
  <Slides>23</Slides>
  <Notes>23</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23</vt:i4>
      </vt:variant>
    </vt:vector>
  </HeadingPairs>
  <TitlesOfParts>
    <vt:vector size="28" baseType="lpstr">
      <vt:lpstr>Arial</vt:lpstr>
      <vt:lpstr>Calibri</vt:lpstr>
      <vt:lpstr>Times</vt:lpstr>
      <vt:lpstr>Times New Roman</vt:lpstr>
      <vt:lpstr>HMdF_neue_CI</vt:lpstr>
      <vt:lpstr>Klarer Kurs in unruhigen Zeiten </vt:lpstr>
      <vt:lpstr>Haushaltsentwurf 2023/2024</vt:lpstr>
      <vt:lpstr>Haushaltsentwurf 2023/2024</vt:lpstr>
      <vt:lpstr>Haushaltsentwurf 2023/2024</vt:lpstr>
      <vt:lpstr>Haushaltsentwurf 2023/2024</vt:lpstr>
      <vt:lpstr>Haushaltsentwurf 2023/2024</vt:lpstr>
      <vt:lpstr>Haushaltsentwurf 2023/2024</vt:lpstr>
      <vt:lpstr>Haushaltsentwurf 2023/2024</vt:lpstr>
      <vt:lpstr>Haushaltsentwurf 2023/2024 und Finanzplanung bis 2026 </vt:lpstr>
      <vt:lpstr>Haushaltsentwurf 2023/2024</vt:lpstr>
      <vt:lpstr>Haushaltsentwurf 2023/2024</vt:lpstr>
      <vt:lpstr>Haushaltsentwurf 2023/2024</vt:lpstr>
      <vt:lpstr>Haushaltsentwurf 2023/2024</vt:lpstr>
      <vt:lpstr>Haushaltsentwurf 2023/2024</vt:lpstr>
      <vt:lpstr>Haushaltsentwurf 2023/2024</vt:lpstr>
      <vt:lpstr>Haushaltsentwurf 2023/2024 und Finanzplanung bis 2026 </vt:lpstr>
      <vt:lpstr>Haushaltsentwurf 2023/2024</vt:lpstr>
      <vt:lpstr>Haushaltsentwurf 2023/2024</vt:lpstr>
      <vt:lpstr>Haushaltsentwurf 2023/2024</vt:lpstr>
      <vt:lpstr>Haushaltsentwurf 2023/2024</vt:lpstr>
      <vt:lpstr>Haushaltsentwurf 2023/2024</vt:lpstr>
      <vt:lpstr>Haushaltsentwurf 2023/2024</vt:lpstr>
      <vt:lpstr>   </vt:lpstr>
    </vt:vector>
  </TitlesOfParts>
  <Company>Hessisches Ministerium der Finanzen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Zwangsläufige Veränderungen gegenüber Soll 2009</dc:title>
  <dc:creator>HollsteinB</dc:creator>
  <cp:lastModifiedBy>Glock, Dr. Jeannette Maria (HMdF)</cp:lastModifiedBy>
  <cp:revision>2243</cp:revision>
  <cp:lastPrinted>2022-09-20T08:03:53Z</cp:lastPrinted>
  <dcterms:created xsi:type="dcterms:W3CDTF">2009-06-15T09:57:41Z</dcterms:created>
  <dcterms:modified xsi:type="dcterms:W3CDTF">2022-09-27T06:19:09Z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S6">
    <vt:lpwstr>BA0B9100-6159-11E2-AADD-D24DE6287ADA</vt:lpwstr>
  </property>
</Properties>
</file>